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73" r:id="rId1"/>
  </p:sldMasterIdLst>
  <p:sldIdLst>
    <p:sldId id="257" r:id="rId2"/>
    <p:sldId id="282" r:id="rId3"/>
    <p:sldId id="276" r:id="rId4"/>
    <p:sldId id="279" r:id="rId5"/>
    <p:sldId id="285" r:id="rId6"/>
    <p:sldId id="280" r:id="rId7"/>
    <p:sldId id="284" r:id="rId8"/>
    <p:sldId id="281" r:id="rId9"/>
    <p:sldId id="278" r:id="rId10"/>
    <p:sldId id="28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44529"/>
    <a:srgbClr val="2B3922"/>
    <a:srgbClr val="2E3722"/>
    <a:srgbClr val="FCF7F1"/>
    <a:srgbClr val="B8D233"/>
    <a:srgbClr val="5CC6D6"/>
    <a:srgbClr val="F8D22F"/>
    <a:srgbClr val="F03F2B"/>
    <a:srgbClr val="3488A0"/>
    <a:srgbClr val="5790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D5CA97-AAE7-48C1-BE81-A91BAA7A486A}" type="doc">
      <dgm:prSet loTypeId="urn:microsoft.com/office/officeart/2005/8/layout/defaul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GB"/>
        </a:p>
      </dgm:t>
    </dgm:pt>
    <dgm:pt modelId="{54B817D4-EEFA-44E5-A91D-551C9EA63B31}">
      <dgm:prSet phldrT="[Text]"/>
      <dgm:spPr/>
      <dgm:t>
        <a:bodyPr/>
        <a:lstStyle/>
        <a:p>
          <a:r>
            <a:rPr lang="en-GB" b="0" i="0" dirty="0"/>
            <a:t>Autumn 2 - Prediction</a:t>
          </a:r>
        </a:p>
      </dgm:t>
    </dgm:pt>
    <dgm:pt modelId="{72D14B43-6BA0-4839-938D-A55692A8C5DD}" type="parTrans" cxnId="{1EDB3E39-7033-45C3-A176-F67C806DC2A5}">
      <dgm:prSet/>
      <dgm:spPr/>
      <dgm:t>
        <a:bodyPr/>
        <a:lstStyle/>
        <a:p>
          <a:endParaRPr lang="en-GB"/>
        </a:p>
      </dgm:t>
    </dgm:pt>
    <dgm:pt modelId="{25E9EBCD-E411-4F1A-8690-B016961DD515}" type="sibTrans" cxnId="{1EDB3E39-7033-45C3-A176-F67C806DC2A5}">
      <dgm:prSet/>
      <dgm:spPr/>
      <dgm:t>
        <a:bodyPr/>
        <a:lstStyle/>
        <a:p>
          <a:endParaRPr lang="en-GB"/>
        </a:p>
      </dgm:t>
    </dgm:pt>
    <dgm:pt modelId="{E00BFCBB-C12A-4BCA-ACF7-6B3789826385}">
      <dgm:prSet phldrT="[Text]"/>
      <dgm:spPr/>
      <dgm:t>
        <a:bodyPr/>
        <a:lstStyle/>
        <a:p>
          <a:r>
            <a:rPr lang="en-GB" b="0" i="0" dirty="0"/>
            <a:t>Spring 1 - Sequencing</a:t>
          </a:r>
          <a:endParaRPr lang="en-GB" dirty="0"/>
        </a:p>
      </dgm:t>
    </dgm:pt>
    <dgm:pt modelId="{F0B90BF8-BABE-4B38-A069-50E7E4D2A496}" type="parTrans" cxnId="{8A04E782-598D-4E0C-A455-4F02B04A007D}">
      <dgm:prSet/>
      <dgm:spPr/>
      <dgm:t>
        <a:bodyPr/>
        <a:lstStyle/>
        <a:p>
          <a:endParaRPr lang="en-GB"/>
        </a:p>
      </dgm:t>
    </dgm:pt>
    <dgm:pt modelId="{AE690BC9-8CCE-432A-BAB4-6AB18653B176}" type="sibTrans" cxnId="{8A04E782-598D-4E0C-A455-4F02B04A007D}">
      <dgm:prSet/>
      <dgm:spPr/>
      <dgm:t>
        <a:bodyPr/>
        <a:lstStyle/>
        <a:p>
          <a:endParaRPr lang="en-GB"/>
        </a:p>
      </dgm:t>
    </dgm:pt>
    <dgm:pt modelId="{6B0EC145-9E41-46CF-BE1E-4F181E001F7E}">
      <dgm:prSet phldrT="[Text]"/>
      <dgm:spPr/>
      <dgm:t>
        <a:bodyPr/>
        <a:lstStyle/>
        <a:p>
          <a:r>
            <a:rPr lang="en-GB" b="0" i="0" dirty="0"/>
            <a:t>Spring 2 - Retrieving</a:t>
          </a:r>
          <a:endParaRPr lang="en-GB" dirty="0"/>
        </a:p>
      </dgm:t>
    </dgm:pt>
    <dgm:pt modelId="{41C31E01-C2CE-4BCC-895B-3C6E8024FAE3}" type="parTrans" cxnId="{8FF80E8D-618A-4969-89D5-ECCED3C35D42}">
      <dgm:prSet/>
      <dgm:spPr/>
      <dgm:t>
        <a:bodyPr/>
        <a:lstStyle/>
        <a:p>
          <a:endParaRPr lang="en-GB"/>
        </a:p>
      </dgm:t>
    </dgm:pt>
    <dgm:pt modelId="{53DA9DCA-9CED-42D7-8548-01EFDB45B8CB}" type="sibTrans" cxnId="{8FF80E8D-618A-4969-89D5-ECCED3C35D42}">
      <dgm:prSet/>
      <dgm:spPr/>
      <dgm:t>
        <a:bodyPr/>
        <a:lstStyle/>
        <a:p>
          <a:endParaRPr lang="en-GB"/>
        </a:p>
      </dgm:t>
    </dgm:pt>
    <dgm:pt modelId="{4D74109B-6AC8-4E12-88FA-59A36E3D8920}">
      <dgm:prSet phldrT="[Text]"/>
      <dgm:spPr/>
      <dgm:t>
        <a:bodyPr/>
        <a:lstStyle/>
        <a:p>
          <a:r>
            <a:rPr lang="en-GB" b="0" i="0" dirty="0"/>
            <a:t>Summer 1 - Vocabulary</a:t>
          </a:r>
          <a:endParaRPr lang="en-GB" dirty="0"/>
        </a:p>
      </dgm:t>
    </dgm:pt>
    <dgm:pt modelId="{7DACF344-6C36-4FAA-B887-7B5347A4560D}" type="parTrans" cxnId="{7A676E91-9BB8-4D02-ADAB-6445C1BB4711}">
      <dgm:prSet/>
      <dgm:spPr/>
      <dgm:t>
        <a:bodyPr/>
        <a:lstStyle/>
        <a:p>
          <a:endParaRPr lang="en-GB"/>
        </a:p>
      </dgm:t>
    </dgm:pt>
    <dgm:pt modelId="{101F45C0-E5FC-4626-9748-2AEFA244A7D8}" type="sibTrans" cxnId="{7A676E91-9BB8-4D02-ADAB-6445C1BB4711}">
      <dgm:prSet/>
      <dgm:spPr/>
      <dgm:t>
        <a:bodyPr/>
        <a:lstStyle/>
        <a:p>
          <a:endParaRPr lang="en-GB"/>
        </a:p>
      </dgm:t>
    </dgm:pt>
    <dgm:pt modelId="{FDEC0439-ACAD-4E77-BFBE-B29106E8C755}">
      <dgm:prSet phldrT="[Text]"/>
      <dgm:spPr/>
      <dgm:t>
        <a:bodyPr/>
        <a:lstStyle/>
        <a:p>
          <a:r>
            <a:rPr lang="en-GB" b="0" i="0" dirty="0"/>
            <a:t>Summer 2 - Inference</a:t>
          </a:r>
          <a:endParaRPr lang="en-GB" dirty="0"/>
        </a:p>
      </dgm:t>
    </dgm:pt>
    <dgm:pt modelId="{B2CBA9B7-E380-423C-9B27-B8755774BE62}" type="parTrans" cxnId="{021A1DE7-05DE-4B35-8969-C89F62041B9F}">
      <dgm:prSet/>
      <dgm:spPr/>
      <dgm:t>
        <a:bodyPr/>
        <a:lstStyle/>
        <a:p>
          <a:endParaRPr lang="en-GB"/>
        </a:p>
      </dgm:t>
    </dgm:pt>
    <dgm:pt modelId="{90B924E1-4F1B-41D9-A537-02CA2DA1F183}" type="sibTrans" cxnId="{021A1DE7-05DE-4B35-8969-C89F62041B9F}">
      <dgm:prSet/>
      <dgm:spPr/>
      <dgm:t>
        <a:bodyPr/>
        <a:lstStyle/>
        <a:p>
          <a:endParaRPr lang="en-GB"/>
        </a:p>
      </dgm:t>
    </dgm:pt>
    <dgm:pt modelId="{C943C65B-0878-4BCF-883B-6BD08CBD26D4}" type="pres">
      <dgm:prSet presAssocID="{DAD5CA97-AAE7-48C1-BE81-A91BAA7A486A}" presName="diagram" presStyleCnt="0">
        <dgm:presLayoutVars>
          <dgm:dir/>
          <dgm:resizeHandles val="exact"/>
        </dgm:presLayoutVars>
      </dgm:prSet>
      <dgm:spPr/>
    </dgm:pt>
    <dgm:pt modelId="{1AA16CAF-B2F5-49D9-99BB-D402588386A7}" type="pres">
      <dgm:prSet presAssocID="{54B817D4-EEFA-44E5-A91D-551C9EA63B31}" presName="node" presStyleLbl="node1" presStyleIdx="0" presStyleCnt="5">
        <dgm:presLayoutVars>
          <dgm:bulletEnabled val="1"/>
        </dgm:presLayoutVars>
      </dgm:prSet>
      <dgm:spPr/>
    </dgm:pt>
    <dgm:pt modelId="{129AC515-4210-4FBC-9ACF-C443647B0700}" type="pres">
      <dgm:prSet presAssocID="{25E9EBCD-E411-4F1A-8690-B016961DD515}" presName="sibTrans" presStyleCnt="0"/>
      <dgm:spPr/>
    </dgm:pt>
    <dgm:pt modelId="{80232264-9AE4-47FC-960E-66CF970EA232}" type="pres">
      <dgm:prSet presAssocID="{E00BFCBB-C12A-4BCA-ACF7-6B3789826385}" presName="node" presStyleLbl="node1" presStyleIdx="1" presStyleCnt="5">
        <dgm:presLayoutVars>
          <dgm:bulletEnabled val="1"/>
        </dgm:presLayoutVars>
      </dgm:prSet>
      <dgm:spPr/>
    </dgm:pt>
    <dgm:pt modelId="{A37FA06E-2688-4E18-9E11-185C5586515B}" type="pres">
      <dgm:prSet presAssocID="{AE690BC9-8CCE-432A-BAB4-6AB18653B176}" presName="sibTrans" presStyleCnt="0"/>
      <dgm:spPr/>
    </dgm:pt>
    <dgm:pt modelId="{B1905BE1-FB13-42F0-A4B3-C8B5F72C9FC9}" type="pres">
      <dgm:prSet presAssocID="{6B0EC145-9E41-46CF-BE1E-4F181E001F7E}" presName="node" presStyleLbl="node1" presStyleIdx="2" presStyleCnt="5">
        <dgm:presLayoutVars>
          <dgm:bulletEnabled val="1"/>
        </dgm:presLayoutVars>
      </dgm:prSet>
      <dgm:spPr/>
    </dgm:pt>
    <dgm:pt modelId="{78E080EA-742B-4DB5-8DF7-5F0D1E5E05D5}" type="pres">
      <dgm:prSet presAssocID="{53DA9DCA-9CED-42D7-8548-01EFDB45B8CB}" presName="sibTrans" presStyleCnt="0"/>
      <dgm:spPr/>
    </dgm:pt>
    <dgm:pt modelId="{22798C25-7D85-43EF-8039-B4F17A7FC1DB}" type="pres">
      <dgm:prSet presAssocID="{4D74109B-6AC8-4E12-88FA-59A36E3D8920}" presName="node" presStyleLbl="node1" presStyleIdx="3" presStyleCnt="5">
        <dgm:presLayoutVars>
          <dgm:bulletEnabled val="1"/>
        </dgm:presLayoutVars>
      </dgm:prSet>
      <dgm:spPr/>
    </dgm:pt>
    <dgm:pt modelId="{BD94F35A-B701-4C1E-9652-F0747614E7A9}" type="pres">
      <dgm:prSet presAssocID="{101F45C0-E5FC-4626-9748-2AEFA244A7D8}" presName="sibTrans" presStyleCnt="0"/>
      <dgm:spPr/>
    </dgm:pt>
    <dgm:pt modelId="{3B99409B-3097-4ED7-B274-C54DB7943743}" type="pres">
      <dgm:prSet presAssocID="{FDEC0439-ACAD-4E77-BFBE-B29106E8C755}" presName="node" presStyleLbl="node1" presStyleIdx="4" presStyleCnt="5">
        <dgm:presLayoutVars>
          <dgm:bulletEnabled val="1"/>
        </dgm:presLayoutVars>
      </dgm:prSet>
      <dgm:spPr/>
    </dgm:pt>
  </dgm:ptLst>
  <dgm:cxnLst>
    <dgm:cxn modelId="{3A9A0516-EA3C-412F-8781-A67BF8C2DCE6}" type="presOf" srcId="{6B0EC145-9E41-46CF-BE1E-4F181E001F7E}" destId="{B1905BE1-FB13-42F0-A4B3-C8B5F72C9FC9}" srcOrd="0" destOrd="0" presId="urn:microsoft.com/office/officeart/2005/8/layout/default"/>
    <dgm:cxn modelId="{1EDB3E39-7033-45C3-A176-F67C806DC2A5}" srcId="{DAD5CA97-AAE7-48C1-BE81-A91BAA7A486A}" destId="{54B817D4-EEFA-44E5-A91D-551C9EA63B31}" srcOrd="0" destOrd="0" parTransId="{72D14B43-6BA0-4839-938D-A55692A8C5DD}" sibTransId="{25E9EBCD-E411-4F1A-8690-B016961DD515}"/>
    <dgm:cxn modelId="{5BBB9B63-2AB7-478E-8DD4-BD94ED91C851}" type="presOf" srcId="{54B817D4-EEFA-44E5-A91D-551C9EA63B31}" destId="{1AA16CAF-B2F5-49D9-99BB-D402588386A7}" srcOrd="0" destOrd="0" presId="urn:microsoft.com/office/officeart/2005/8/layout/default"/>
    <dgm:cxn modelId="{4AE4CA66-D99D-4FD6-8A70-C4FA302980B9}" type="presOf" srcId="{4D74109B-6AC8-4E12-88FA-59A36E3D8920}" destId="{22798C25-7D85-43EF-8039-B4F17A7FC1DB}" srcOrd="0" destOrd="0" presId="urn:microsoft.com/office/officeart/2005/8/layout/default"/>
    <dgm:cxn modelId="{8A04E782-598D-4E0C-A455-4F02B04A007D}" srcId="{DAD5CA97-AAE7-48C1-BE81-A91BAA7A486A}" destId="{E00BFCBB-C12A-4BCA-ACF7-6B3789826385}" srcOrd="1" destOrd="0" parTransId="{F0B90BF8-BABE-4B38-A069-50E7E4D2A496}" sibTransId="{AE690BC9-8CCE-432A-BAB4-6AB18653B176}"/>
    <dgm:cxn modelId="{8FF80E8D-618A-4969-89D5-ECCED3C35D42}" srcId="{DAD5CA97-AAE7-48C1-BE81-A91BAA7A486A}" destId="{6B0EC145-9E41-46CF-BE1E-4F181E001F7E}" srcOrd="2" destOrd="0" parTransId="{41C31E01-C2CE-4BCC-895B-3C6E8024FAE3}" sibTransId="{53DA9DCA-9CED-42D7-8548-01EFDB45B8CB}"/>
    <dgm:cxn modelId="{7A676E91-9BB8-4D02-ADAB-6445C1BB4711}" srcId="{DAD5CA97-AAE7-48C1-BE81-A91BAA7A486A}" destId="{4D74109B-6AC8-4E12-88FA-59A36E3D8920}" srcOrd="3" destOrd="0" parTransId="{7DACF344-6C36-4FAA-B887-7B5347A4560D}" sibTransId="{101F45C0-E5FC-4626-9748-2AEFA244A7D8}"/>
    <dgm:cxn modelId="{35542092-C2F6-4975-94D0-4D9482C21072}" type="presOf" srcId="{DAD5CA97-AAE7-48C1-BE81-A91BAA7A486A}" destId="{C943C65B-0878-4BCF-883B-6BD08CBD26D4}" srcOrd="0" destOrd="0" presId="urn:microsoft.com/office/officeart/2005/8/layout/default"/>
    <dgm:cxn modelId="{B1C9CB9B-3874-4A5F-9FA5-36CB9130FB47}" type="presOf" srcId="{FDEC0439-ACAD-4E77-BFBE-B29106E8C755}" destId="{3B99409B-3097-4ED7-B274-C54DB7943743}" srcOrd="0" destOrd="0" presId="urn:microsoft.com/office/officeart/2005/8/layout/default"/>
    <dgm:cxn modelId="{1ECFD4BA-2192-4D65-913A-B207C10DEBC1}" type="presOf" srcId="{E00BFCBB-C12A-4BCA-ACF7-6B3789826385}" destId="{80232264-9AE4-47FC-960E-66CF970EA232}" srcOrd="0" destOrd="0" presId="urn:microsoft.com/office/officeart/2005/8/layout/default"/>
    <dgm:cxn modelId="{021A1DE7-05DE-4B35-8969-C89F62041B9F}" srcId="{DAD5CA97-AAE7-48C1-BE81-A91BAA7A486A}" destId="{FDEC0439-ACAD-4E77-BFBE-B29106E8C755}" srcOrd="4" destOrd="0" parTransId="{B2CBA9B7-E380-423C-9B27-B8755774BE62}" sibTransId="{90B924E1-4F1B-41D9-A537-02CA2DA1F183}"/>
    <dgm:cxn modelId="{ADF527E9-FC63-4481-BDB8-C6A7E0A569A2}" type="presParOf" srcId="{C943C65B-0878-4BCF-883B-6BD08CBD26D4}" destId="{1AA16CAF-B2F5-49D9-99BB-D402588386A7}" srcOrd="0" destOrd="0" presId="urn:microsoft.com/office/officeart/2005/8/layout/default"/>
    <dgm:cxn modelId="{36F9566A-FEE5-4249-8127-14D1718C62E0}" type="presParOf" srcId="{C943C65B-0878-4BCF-883B-6BD08CBD26D4}" destId="{129AC515-4210-4FBC-9ACF-C443647B0700}" srcOrd="1" destOrd="0" presId="urn:microsoft.com/office/officeart/2005/8/layout/default"/>
    <dgm:cxn modelId="{692A0184-4ACB-4D52-8E71-A31176C3D3B6}" type="presParOf" srcId="{C943C65B-0878-4BCF-883B-6BD08CBD26D4}" destId="{80232264-9AE4-47FC-960E-66CF970EA232}" srcOrd="2" destOrd="0" presId="urn:microsoft.com/office/officeart/2005/8/layout/default"/>
    <dgm:cxn modelId="{B10EE02D-4686-48E4-A318-B2F66602A91A}" type="presParOf" srcId="{C943C65B-0878-4BCF-883B-6BD08CBD26D4}" destId="{A37FA06E-2688-4E18-9E11-185C5586515B}" srcOrd="3" destOrd="0" presId="urn:microsoft.com/office/officeart/2005/8/layout/default"/>
    <dgm:cxn modelId="{B72673A0-D992-4DCE-AA49-86E921535137}" type="presParOf" srcId="{C943C65B-0878-4BCF-883B-6BD08CBD26D4}" destId="{B1905BE1-FB13-42F0-A4B3-C8B5F72C9FC9}" srcOrd="4" destOrd="0" presId="urn:microsoft.com/office/officeart/2005/8/layout/default"/>
    <dgm:cxn modelId="{B2C05FCA-1793-4E45-90C5-2F5F5A71553C}" type="presParOf" srcId="{C943C65B-0878-4BCF-883B-6BD08CBD26D4}" destId="{78E080EA-742B-4DB5-8DF7-5F0D1E5E05D5}" srcOrd="5" destOrd="0" presId="urn:microsoft.com/office/officeart/2005/8/layout/default"/>
    <dgm:cxn modelId="{F51ECAA3-68E3-42AD-B43C-46DFA981DBEB}" type="presParOf" srcId="{C943C65B-0878-4BCF-883B-6BD08CBD26D4}" destId="{22798C25-7D85-43EF-8039-B4F17A7FC1DB}" srcOrd="6" destOrd="0" presId="urn:microsoft.com/office/officeart/2005/8/layout/default"/>
    <dgm:cxn modelId="{41CE6D43-47FA-475F-909D-824E35806B96}" type="presParOf" srcId="{C943C65B-0878-4BCF-883B-6BD08CBD26D4}" destId="{BD94F35A-B701-4C1E-9652-F0747614E7A9}" srcOrd="7" destOrd="0" presId="urn:microsoft.com/office/officeart/2005/8/layout/default"/>
    <dgm:cxn modelId="{DCDC9666-FC47-46F6-AE17-0414BDEA8F58}" type="presParOf" srcId="{C943C65B-0878-4BCF-883B-6BD08CBD26D4}" destId="{3B99409B-3097-4ED7-B274-C54DB7943743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A2C1E1F-7371-4E11-919E-B66DB969543D}" type="doc">
      <dgm:prSet loTypeId="urn:microsoft.com/office/officeart/2005/8/layout/rings+Icon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5C9B6CF1-6E43-474C-9DA3-A5336CC3A6A7}">
      <dgm:prSet phldrT="[Text]"/>
      <dgm:spPr/>
      <dgm:t>
        <a:bodyPr/>
        <a:lstStyle/>
        <a:p>
          <a:r>
            <a:rPr lang="en-GB" dirty="0"/>
            <a:t>Links to ALL other core and foundation subjects and themes</a:t>
          </a:r>
        </a:p>
      </dgm:t>
    </dgm:pt>
    <dgm:pt modelId="{49287F06-30D6-49DF-9BBE-B33E7CBAC449}" type="parTrans" cxnId="{D806C39C-64A3-4154-BC4E-D48A12AC17EE}">
      <dgm:prSet/>
      <dgm:spPr/>
      <dgm:t>
        <a:bodyPr/>
        <a:lstStyle/>
        <a:p>
          <a:endParaRPr lang="en-GB"/>
        </a:p>
      </dgm:t>
    </dgm:pt>
    <dgm:pt modelId="{24E06834-0D8D-415C-8D6B-FE66197DFAAE}" type="sibTrans" cxnId="{D806C39C-64A3-4154-BC4E-D48A12AC17EE}">
      <dgm:prSet/>
      <dgm:spPr/>
      <dgm:t>
        <a:bodyPr/>
        <a:lstStyle/>
        <a:p>
          <a:endParaRPr lang="en-GB"/>
        </a:p>
      </dgm:t>
    </dgm:pt>
    <dgm:pt modelId="{DBB28B56-08C5-4AF6-846E-C67F7B059CCB}">
      <dgm:prSet phldrT="[Text]"/>
      <dgm:spPr/>
      <dgm:t>
        <a:bodyPr/>
        <a:lstStyle/>
        <a:p>
          <a:r>
            <a:rPr lang="en-GB" dirty="0"/>
            <a:t>Creating a love of reading</a:t>
          </a:r>
        </a:p>
      </dgm:t>
    </dgm:pt>
    <dgm:pt modelId="{7850B986-044B-428B-8BBE-A7F891459ED4}" type="parTrans" cxnId="{44AA287A-5725-4CBD-90AA-B0081142FF5D}">
      <dgm:prSet/>
      <dgm:spPr/>
      <dgm:t>
        <a:bodyPr/>
        <a:lstStyle/>
        <a:p>
          <a:endParaRPr lang="en-GB"/>
        </a:p>
      </dgm:t>
    </dgm:pt>
    <dgm:pt modelId="{CB7995F5-F9D1-40B6-8F09-10FA42BBD6C2}" type="sibTrans" cxnId="{44AA287A-5725-4CBD-90AA-B0081142FF5D}">
      <dgm:prSet/>
      <dgm:spPr/>
      <dgm:t>
        <a:bodyPr/>
        <a:lstStyle/>
        <a:p>
          <a:endParaRPr lang="en-GB"/>
        </a:p>
      </dgm:t>
    </dgm:pt>
    <dgm:pt modelId="{71F56F09-7DB5-45B1-9030-D963D3DB2CCF}">
      <dgm:prSet phldrT="[Text]"/>
      <dgm:spPr/>
      <dgm:t>
        <a:bodyPr/>
        <a:lstStyle/>
        <a:p>
          <a:r>
            <a:rPr lang="en-GB" dirty="0"/>
            <a:t>Skill development</a:t>
          </a:r>
        </a:p>
      </dgm:t>
    </dgm:pt>
    <dgm:pt modelId="{9D529A74-33B6-4FDA-B024-4421B87FC2D0}" type="parTrans" cxnId="{92B402B7-033F-4668-BD74-F97512E4CF89}">
      <dgm:prSet/>
      <dgm:spPr/>
      <dgm:t>
        <a:bodyPr/>
        <a:lstStyle/>
        <a:p>
          <a:endParaRPr lang="en-GB"/>
        </a:p>
      </dgm:t>
    </dgm:pt>
    <dgm:pt modelId="{C39B64B9-214F-4B19-8816-12BD92B40A73}" type="sibTrans" cxnId="{92B402B7-033F-4668-BD74-F97512E4CF89}">
      <dgm:prSet/>
      <dgm:spPr/>
      <dgm:t>
        <a:bodyPr/>
        <a:lstStyle/>
        <a:p>
          <a:endParaRPr lang="en-GB"/>
        </a:p>
      </dgm:t>
    </dgm:pt>
    <dgm:pt modelId="{9ADC4F30-FDFE-429E-AE91-99AC12810B60}">
      <dgm:prSet phldrT="[Text]"/>
      <dgm:spPr/>
      <dgm:t>
        <a:bodyPr/>
        <a:lstStyle/>
        <a:p>
          <a:r>
            <a:rPr lang="en-GB" dirty="0"/>
            <a:t>Imaginative thinking – links to writing</a:t>
          </a:r>
        </a:p>
      </dgm:t>
    </dgm:pt>
    <dgm:pt modelId="{A513721E-FEBB-46EB-9788-226B8C20F7E2}" type="parTrans" cxnId="{998E1232-B88F-4923-9500-F3450CCF0629}">
      <dgm:prSet/>
      <dgm:spPr/>
      <dgm:t>
        <a:bodyPr/>
        <a:lstStyle/>
        <a:p>
          <a:endParaRPr lang="en-GB"/>
        </a:p>
      </dgm:t>
    </dgm:pt>
    <dgm:pt modelId="{D5645321-28B8-41DC-AE6E-F8598CAF5B36}" type="sibTrans" cxnId="{998E1232-B88F-4923-9500-F3450CCF0629}">
      <dgm:prSet/>
      <dgm:spPr/>
      <dgm:t>
        <a:bodyPr/>
        <a:lstStyle/>
        <a:p>
          <a:endParaRPr lang="en-GB"/>
        </a:p>
      </dgm:t>
    </dgm:pt>
    <dgm:pt modelId="{8FAF934A-F7C9-434A-BF87-12993F0D6E0B}">
      <dgm:prSet phldrT="[Text]"/>
      <dgm:spPr/>
      <dgm:t>
        <a:bodyPr/>
        <a:lstStyle/>
        <a:p>
          <a:r>
            <a:rPr lang="en-GB" dirty="0"/>
            <a:t>Developing language and understanding</a:t>
          </a:r>
        </a:p>
      </dgm:t>
    </dgm:pt>
    <dgm:pt modelId="{6BA448D0-1007-45F4-89B1-3928E7EB1B81}" type="parTrans" cxnId="{70746EDF-FD4E-4436-BDE0-174B040E79EC}">
      <dgm:prSet/>
      <dgm:spPr/>
      <dgm:t>
        <a:bodyPr/>
        <a:lstStyle/>
        <a:p>
          <a:endParaRPr lang="en-GB"/>
        </a:p>
      </dgm:t>
    </dgm:pt>
    <dgm:pt modelId="{E563D182-53D2-4FDC-B1D9-70C5B0FB896B}" type="sibTrans" cxnId="{70746EDF-FD4E-4436-BDE0-174B040E79EC}">
      <dgm:prSet/>
      <dgm:spPr/>
      <dgm:t>
        <a:bodyPr/>
        <a:lstStyle/>
        <a:p>
          <a:endParaRPr lang="en-GB"/>
        </a:p>
      </dgm:t>
    </dgm:pt>
    <dgm:pt modelId="{4BB807A3-C24A-4003-866F-1D954B00D8FF}" type="pres">
      <dgm:prSet presAssocID="{9A2C1E1F-7371-4E11-919E-B66DB969543D}" presName="Name0" presStyleCnt="0">
        <dgm:presLayoutVars>
          <dgm:chMax val="7"/>
          <dgm:dir/>
          <dgm:resizeHandles val="exact"/>
        </dgm:presLayoutVars>
      </dgm:prSet>
      <dgm:spPr/>
    </dgm:pt>
    <dgm:pt modelId="{954C3E72-F06E-47B5-9006-95F0746FEE48}" type="pres">
      <dgm:prSet presAssocID="{9A2C1E1F-7371-4E11-919E-B66DB969543D}" presName="ellipse1" presStyleLbl="vennNode1" presStyleIdx="0" presStyleCnt="5">
        <dgm:presLayoutVars>
          <dgm:bulletEnabled val="1"/>
        </dgm:presLayoutVars>
      </dgm:prSet>
      <dgm:spPr/>
    </dgm:pt>
    <dgm:pt modelId="{499FDB8B-D69E-4407-9752-2B90B128CCEC}" type="pres">
      <dgm:prSet presAssocID="{9A2C1E1F-7371-4E11-919E-B66DB969543D}" presName="ellipse2" presStyleLbl="vennNode1" presStyleIdx="1" presStyleCnt="5">
        <dgm:presLayoutVars>
          <dgm:bulletEnabled val="1"/>
        </dgm:presLayoutVars>
      </dgm:prSet>
      <dgm:spPr/>
    </dgm:pt>
    <dgm:pt modelId="{DB5A571B-20BC-4FDF-B6CC-F73691DEE34F}" type="pres">
      <dgm:prSet presAssocID="{9A2C1E1F-7371-4E11-919E-B66DB969543D}" presName="ellipse3" presStyleLbl="vennNode1" presStyleIdx="2" presStyleCnt="5">
        <dgm:presLayoutVars>
          <dgm:bulletEnabled val="1"/>
        </dgm:presLayoutVars>
      </dgm:prSet>
      <dgm:spPr/>
    </dgm:pt>
    <dgm:pt modelId="{A00E6414-D517-4294-9615-6BE023CE9532}" type="pres">
      <dgm:prSet presAssocID="{9A2C1E1F-7371-4E11-919E-B66DB969543D}" presName="ellipse4" presStyleLbl="vennNode1" presStyleIdx="3" presStyleCnt="5">
        <dgm:presLayoutVars>
          <dgm:bulletEnabled val="1"/>
        </dgm:presLayoutVars>
      </dgm:prSet>
      <dgm:spPr/>
    </dgm:pt>
    <dgm:pt modelId="{DE2B5648-8C91-425C-BBB3-773FFBAE10A3}" type="pres">
      <dgm:prSet presAssocID="{9A2C1E1F-7371-4E11-919E-B66DB969543D}" presName="ellipse5" presStyleLbl="vennNode1" presStyleIdx="4" presStyleCnt="5">
        <dgm:presLayoutVars>
          <dgm:bulletEnabled val="1"/>
        </dgm:presLayoutVars>
      </dgm:prSet>
      <dgm:spPr/>
    </dgm:pt>
  </dgm:ptLst>
  <dgm:cxnLst>
    <dgm:cxn modelId="{2CCEEE01-1BA5-487F-A32B-36A5C039F1F0}" type="presOf" srcId="{9ADC4F30-FDFE-429E-AE91-99AC12810B60}" destId="{A00E6414-D517-4294-9615-6BE023CE9532}" srcOrd="0" destOrd="0" presId="urn:microsoft.com/office/officeart/2005/8/layout/rings+Icon"/>
    <dgm:cxn modelId="{998E1232-B88F-4923-9500-F3450CCF0629}" srcId="{9A2C1E1F-7371-4E11-919E-B66DB969543D}" destId="{9ADC4F30-FDFE-429E-AE91-99AC12810B60}" srcOrd="3" destOrd="0" parTransId="{A513721E-FEBB-46EB-9788-226B8C20F7E2}" sibTransId="{D5645321-28B8-41DC-AE6E-F8598CAF5B36}"/>
    <dgm:cxn modelId="{6C1F6B44-D33C-491F-8506-67121D7D86AC}" type="presOf" srcId="{DBB28B56-08C5-4AF6-846E-C67F7B059CCB}" destId="{499FDB8B-D69E-4407-9752-2B90B128CCEC}" srcOrd="0" destOrd="0" presId="urn:microsoft.com/office/officeart/2005/8/layout/rings+Icon"/>
    <dgm:cxn modelId="{F2CAC954-0392-4B0C-9C05-878F96B287AC}" type="presOf" srcId="{71F56F09-7DB5-45B1-9030-D963D3DB2CCF}" destId="{DB5A571B-20BC-4FDF-B6CC-F73691DEE34F}" srcOrd="0" destOrd="0" presId="urn:microsoft.com/office/officeart/2005/8/layout/rings+Icon"/>
    <dgm:cxn modelId="{44AA287A-5725-4CBD-90AA-B0081142FF5D}" srcId="{9A2C1E1F-7371-4E11-919E-B66DB969543D}" destId="{DBB28B56-08C5-4AF6-846E-C67F7B059CCB}" srcOrd="1" destOrd="0" parTransId="{7850B986-044B-428B-8BBE-A7F891459ED4}" sibTransId="{CB7995F5-F9D1-40B6-8F09-10FA42BBD6C2}"/>
    <dgm:cxn modelId="{007B2199-B237-4919-A7DF-A66666D88EB7}" type="presOf" srcId="{8FAF934A-F7C9-434A-BF87-12993F0D6E0B}" destId="{DE2B5648-8C91-425C-BBB3-773FFBAE10A3}" srcOrd="0" destOrd="0" presId="urn:microsoft.com/office/officeart/2005/8/layout/rings+Icon"/>
    <dgm:cxn modelId="{D806C39C-64A3-4154-BC4E-D48A12AC17EE}" srcId="{9A2C1E1F-7371-4E11-919E-B66DB969543D}" destId="{5C9B6CF1-6E43-474C-9DA3-A5336CC3A6A7}" srcOrd="0" destOrd="0" parTransId="{49287F06-30D6-49DF-9BBE-B33E7CBAC449}" sibTransId="{24E06834-0D8D-415C-8D6B-FE66197DFAAE}"/>
    <dgm:cxn modelId="{92B402B7-033F-4668-BD74-F97512E4CF89}" srcId="{9A2C1E1F-7371-4E11-919E-B66DB969543D}" destId="{71F56F09-7DB5-45B1-9030-D963D3DB2CCF}" srcOrd="2" destOrd="0" parTransId="{9D529A74-33B6-4FDA-B024-4421B87FC2D0}" sibTransId="{C39B64B9-214F-4B19-8816-12BD92B40A73}"/>
    <dgm:cxn modelId="{7A9AC3C2-FF1A-4813-82A4-6681C1D5EC48}" type="presOf" srcId="{9A2C1E1F-7371-4E11-919E-B66DB969543D}" destId="{4BB807A3-C24A-4003-866F-1D954B00D8FF}" srcOrd="0" destOrd="0" presId="urn:microsoft.com/office/officeart/2005/8/layout/rings+Icon"/>
    <dgm:cxn modelId="{70746EDF-FD4E-4436-BDE0-174B040E79EC}" srcId="{9A2C1E1F-7371-4E11-919E-B66DB969543D}" destId="{8FAF934A-F7C9-434A-BF87-12993F0D6E0B}" srcOrd="4" destOrd="0" parTransId="{6BA448D0-1007-45F4-89B1-3928E7EB1B81}" sibTransId="{E563D182-53D2-4FDC-B1D9-70C5B0FB896B}"/>
    <dgm:cxn modelId="{3FFF69E0-F1BD-4B6C-890D-3D82CFD753D2}" type="presOf" srcId="{5C9B6CF1-6E43-474C-9DA3-A5336CC3A6A7}" destId="{954C3E72-F06E-47B5-9006-95F0746FEE48}" srcOrd="0" destOrd="0" presId="urn:microsoft.com/office/officeart/2005/8/layout/rings+Icon"/>
    <dgm:cxn modelId="{45D7DBFD-1791-4FA5-855D-5A3C021DA0A6}" type="presParOf" srcId="{4BB807A3-C24A-4003-866F-1D954B00D8FF}" destId="{954C3E72-F06E-47B5-9006-95F0746FEE48}" srcOrd="0" destOrd="0" presId="urn:microsoft.com/office/officeart/2005/8/layout/rings+Icon"/>
    <dgm:cxn modelId="{9431C176-84EF-40B0-BF11-B660FF8F7287}" type="presParOf" srcId="{4BB807A3-C24A-4003-866F-1D954B00D8FF}" destId="{499FDB8B-D69E-4407-9752-2B90B128CCEC}" srcOrd="1" destOrd="0" presId="urn:microsoft.com/office/officeart/2005/8/layout/rings+Icon"/>
    <dgm:cxn modelId="{EEC2CCB2-43CB-4B76-BC6E-3B9D44524051}" type="presParOf" srcId="{4BB807A3-C24A-4003-866F-1D954B00D8FF}" destId="{DB5A571B-20BC-4FDF-B6CC-F73691DEE34F}" srcOrd="2" destOrd="0" presId="urn:microsoft.com/office/officeart/2005/8/layout/rings+Icon"/>
    <dgm:cxn modelId="{D8ECF435-1BBF-47AF-8576-4A6814765933}" type="presParOf" srcId="{4BB807A3-C24A-4003-866F-1D954B00D8FF}" destId="{A00E6414-D517-4294-9615-6BE023CE9532}" srcOrd="3" destOrd="0" presId="urn:microsoft.com/office/officeart/2005/8/layout/rings+Icon"/>
    <dgm:cxn modelId="{0A31DE1A-D7B9-49AA-9DE8-EEF8DEB92BFB}" type="presParOf" srcId="{4BB807A3-C24A-4003-866F-1D954B00D8FF}" destId="{DE2B5648-8C91-425C-BBB3-773FFBAE10A3}" srcOrd="4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A16CAF-B2F5-49D9-99BB-D402588386A7}">
      <dsp:nvSpPr>
        <dsp:cNvPr id="0" name=""/>
        <dsp:cNvSpPr/>
      </dsp:nvSpPr>
      <dsp:spPr>
        <a:xfrm>
          <a:off x="298608" y="3040"/>
          <a:ext cx="2956619" cy="177397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Autumn 2 - Prediction</a:t>
          </a:r>
        </a:p>
      </dsp:txBody>
      <dsp:txXfrm>
        <a:off x="298608" y="3040"/>
        <a:ext cx="2956619" cy="1773971"/>
      </dsp:txXfrm>
    </dsp:sp>
    <dsp:sp modelId="{80232264-9AE4-47FC-960E-66CF970EA232}">
      <dsp:nvSpPr>
        <dsp:cNvPr id="0" name=""/>
        <dsp:cNvSpPr/>
      </dsp:nvSpPr>
      <dsp:spPr>
        <a:xfrm>
          <a:off x="3550890" y="3040"/>
          <a:ext cx="2956619" cy="1773971"/>
        </a:xfrm>
        <a:prstGeom prst="rect">
          <a:avLst/>
        </a:prstGeom>
        <a:solidFill>
          <a:schemeClr val="accent5">
            <a:hueOff val="-1770864"/>
            <a:satOff val="1013"/>
            <a:lumOff val="-22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Spring 1 - Sequencing</a:t>
          </a:r>
          <a:endParaRPr lang="en-GB" sz="3600" kern="1200" dirty="0"/>
        </a:p>
      </dsp:txBody>
      <dsp:txXfrm>
        <a:off x="3550890" y="3040"/>
        <a:ext cx="2956619" cy="1773971"/>
      </dsp:txXfrm>
    </dsp:sp>
    <dsp:sp modelId="{B1905BE1-FB13-42F0-A4B3-C8B5F72C9FC9}">
      <dsp:nvSpPr>
        <dsp:cNvPr id="0" name=""/>
        <dsp:cNvSpPr/>
      </dsp:nvSpPr>
      <dsp:spPr>
        <a:xfrm>
          <a:off x="6803171" y="3040"/>
          <a:ext cx="2956619" cy="1773971"/>
        </a:xfrm>
        <a:prstGeom prst="rect">
          <a:avLst/>
        </a:prstGeom>
        <a:solidFill>
          <a:schemeClr val="accent5">
            <a:hueOff val="-3541727"/>
            <a:satOff val="2026"/>
            <a:lumOff val="-4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Spring 2 - Retrieving</a:t>
          </a:r>
          <a:endParaRPr lang="en-GB" sz="3600" kern="1200" dirty="0"/>
        </a:p>
      </dsp:txBody>
      <dsp:txXfrm>
        <a:off x="6803171" y="3040"/>
        <a:ext cx="2956619" cy="1773971"/>
      </dsp:txXfrm>
    </dsp:sp>
    <dsp:sp modelId="{22798C25-7D85-43EF-8039-B4F17A7FC1DB}">
      <dsp:nvSpPr>
        <dsp:cNvPr id="0" name=""/>
        <dsp:cNvSpPr/>
      </dsp:nvSpPr>
      <dsp:spPr>
        <a:xfrm>
          <a:off x="1924749" y="2072674"/>
          <a:ext cx="2956619" cy="1773971"/>
        </a:xfrm>
        <a:prstGeom prst="rect">
          <a:avLst/>
        </a:prstGeom>
        <a:solidFill>
          <a:schemeClr val="accent5">
            <a:hueOff val="-5312591"/>
            <a:satOff val="3039"/>
            <a:lumOff val="-661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Summer 1 - Vocabulary</a:t>
          </a:r>
          <a:endParaRPr lang="en-GB" sz="3600" kern="1200" dirty="0"/>
        </a:p>
      </dsp:txBody>
      <dsp:txXfrm>
        <a:off x="1924749" y="2072674"/>
        <a:ext cx="2956619" cy="1773971"/>
      </dsp:txXfrm>
    </dsp:sp>
    <dsp:sp modelId="{3B99409B-3097-4ED7-B274-C54DB7943743}">
      <dsp:nvSpPr>
        <dsp:cNvPr id="0" name=""/>
        <dsp:cNvSpPr/>
      </dsp:nvSpPr>
      <dsp:spPr>
        <a:xfrm>
          <a:off x="5177030" y="2072674"/>
          <a:ext cx="2956619" cy="1773971"/>
        </a:xfrm>
        <a:prstGeom prst="rect">
          <a:avLst/>
        </a:prstGeom>
        <a:solidFill>
          <a:schemeClr val="accent5">
            <a:hueOff val="-7083455"/>
            <a:satOff val="4052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b="0" i="0" kern="1200" dirty="0"/>
            <a:t>Summer 2 - Inference</a:t>
          </a:r>
          <a:endParaRPr lang="en-GB" sz="3600" kern="1200" dirty="0"/>
        </a:p>
      </dsp:txBody>
      <dsp:txXfrm>
        <a:off x="5177030" y="2072674"/>
        <a:ext cx="2956619" cy="177397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4C3E72-F06E-47B5-9006-95F0746FEE48}">
      <dsp:nvSpPr>
        <dsp:cNvPr id="0" name=""/>
        <dsp:cNvSpPr/>
      </dsp:nvSpPr>
      <dsp:spPr>
        <a:xfrm>
          <a:off x="801121" y="0"/>
          <a:ext cx="3132298" cy="3132291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Links to ALL other core and foundation subjects and themes</a:t>
          </a:r>
        </a:p>
      </dsp:txBody>
      <dsp:txXfrm>
        <a:off x="1259835" y="458713"/>
        <a:ext cx="2214870" cy="2214865"/>
      </dsp:txXfrm>
    </dsp:sp>
    <dsp:sp modelId="{499FDB8B-D69E-4407-9752-2B90B128CCEC}">
      <dsp:nvSpPr>
        <dsp:cNvPr id="0" name=""/>
        <dsp:cNvSpPr/>
      </dsp:nvSpPr>
      <dsp:spPr>
        <a:xfrm>
          <a:off x="2411798" y="2089064"/>
          <a:ext cx="3132298" cy="3132291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Creating a love of reading</a:t>
          </a:r>
        </a:p>
      </dsp:txBody>
      <dsp:txXfrm>
        <a:off x="2870512" y="2547777"/>
        <a:ext cx="2214870" cy="2214865"/>
      </dsp:txXfrm>
    </dsp:sp>
    <dsp:sp modelId="{DB5A571B-20BC-4FDF-B6CC-F73691DEE34F}">
      <dsp:nvSpPr>
        <dsp:cNvPr id="0" name=""/>
        <dsp:cNvSpPr/>
      </dsp:nvSpPr>
      <dsp:spPr>
        <a:xfrm>
          <a:off x="4023433" y="0"/>
          <a:ext cx="3132298" cy="3132291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Skill development</a:t>
          </a:r>
        </a:p>
      </dsp:txBody>
      <dsp:txXfrm>
        <a:off x="4482147" y="458713"/>
        <a:ext cx="2214870" cy="2214865"/>
      </dsp:txXfrm>
    </dsp:sp>
    <dsp:sp modelId="{A00E6414-D517-4294-9615-6BE023CE9532}">
      <dsp:nvSpPr>
        <dsp:cNvPr id="0" name=""/>
        <dsp:cNvSpPr/>
      </dsp:nvSpPr>
      <dsp:spPr>
        <a:xfrm>
          <a:off x="5634111" y="2089064"/>
          <a:ext cx="3132298" cy="3132291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Imaginative thinking – links to writing</a:t>
          </a:r>
        </a:p>
      </dsp:txBody>
      <dsp:txXfrm>
        <a:off x="6092825" y="2547777"/>
        <a:ext cx="2214870" cy="2214865"/>
      </dsp:txXfrm>
    </dsp:sp>
    <dsp:sp modelId="{DE2B5648-8C91-425C-BBB3-773FFBAE10A3}">
      <dsp:nvSpPr>
        <dsp:cNvPr id="0" name=""/>
        <dsp:cNvSpPr/>
      </dsp:nvSpPr>
      <dsp:spPr>
        <a:xfrm>
          <a:off x="7244789" y="0"/>
          <a:ext cx="3132298" cy="3132291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Developing language and understanding</a:t>
          </a:r>
        </a:p>
      </dsp:txBody>
      <dsp:txXfrm>
        <a:off x="7703503" y="458713"/>
        <a:ext cx="2214870" cy="22148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10/15/2021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10/15/2021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10/15/2021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10/15/2021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10/15/2021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10/15/2021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10/15/2021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10/15/2021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10/15/2021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slide" Target="slide7.xml"/><Relationship Id="rId4" Type="http://schemas.openxmlformats.org/officeDocument/2006/relationships/slide" Target="slide9.xml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home.oxfordowl.co.uk/reading/reading-comprehension/" TargetMode="External"/><Relationship Id="rId2" Type="http://schemas.openxmlformats.org/officeDocument/2006/relationships/hyperlink" Target="https://www.oxfordowl.co.uk/for-home/find-a-book/library-page/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 up of a logo&#10;&#10;Description automatically generated">
            <a:extLst>
              <a:ext uri="{FF2B5EF4-FFF2-40B4-BE49-F238E27FC236}">
                <a16:creationId xmlns:a16="http://schemas.microsoft.com/office/drawing/2014/main" id="{8045422F-7258-40AC-BD2E-2469AA44892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95067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61010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3793" y="2355458"/>
            <a:ext cx="4775075" cy="2236809"/>
          </a:xfrm>
        </p:spPr>
        <p:txBody>
          <a:bodyPr>
            <a:normAutofit/>
          </a:bodyPr>
          <a:lstStyle/>
          <a:p>
            <a:r>
              <a:rPr lang="en-US" sz="4400" dirty="0">
                <a:solidFill>
                  <a:schemeClr val="tx1"/>
                </a:solidFill>
              </a:rPr>
              <a:t>Reading at Oldfield in EYFS AND KS1</a:t>
            </a:r>
          </a:p>
        </p:txBody>
      </p:sp>
    </p:spTree>
    <p:extLst>
      <p:ext uri="{BB962C8B-B14F-4D97-AF65-F5344CB8AC3E}">
        <p14:creationId xmlns:p14="http://schemas.microsoft.com/office/powerpoint/2010/main" val="25842807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7C515-82C7-42C5-B506-F266ABF90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at Oldfield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43375-B656-444F-89E2-89A6EABCD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2103120"/>
            <a:ext cx="6182139" cy="1325880"/>
          </a:xfrm>
        </p:spPr>
        <p:txBody>
          <a:bodyPr>
            <a:normAutofit/>
          </a:bodyPr>
          <a:lstStyle/>
          <a:p>
            <a:r>
              <a:rPr lang="en-GB" sz="2800" dirty="0"/>
              <a:t>How the reading scheme works</a:t>
            </a:r>
          </a:p>
          <a:p>
            <a:r>
              <a:rPr lang="en-GB" sz="2800" dirty="0"/>
              <a:t>Types of books</a:t>
            </a:r>
          </a:p>
        </p:txBody>
      </p:sp>
      <p:pic>
        <p:nvPicPr>
          <p:cNvPr id="2050" name="Picture 2" descr="Oxford Reading Tree: Level 3 More a Decode and Develop Pack of 6: Hunt,  Roderick: 9780198489160: Amazon.com: Books">
            <a:extLst>
              <a:ext uri="{FF2B5EF4-FFF2-40B4-BE49-F238E27FC236}">
                <a16:creationId xmlns:a16="http://schemas.microsoft.com/office/drawing/2014/main" id="{17A1E424-34AB-4161-8764-325AB4C9A3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322" y="642594"/>
            <a:ext cx="4311304" cy="3023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LEGO STAR WARS: Phonics Box Set : Lee, Quinlan B.: Amazon.co.uk: Books">
            <a:extLst>
              <a:ext uri="{FF2B5EF4-FFF2-40B4-BE49-F238E27FC236}">
                <a16:creationId xmlns:a16="http://schemas.microsoft.com/office/drawing/2014/main" id="{A191E2B9-A64A-469E-B4B8-17D564610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393" y="3272181"/>
            <a:ext cx="2476500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Fast Forward Yellow: Animal Habitats (Non-fiction) Level 6 - Scholastic Shop">
            <a:extLst>
              <a:ext uri="{FF2B5EF4-FFF2-40B4-BE49-F238E27FC236}">
                <a16:creationId xmlns:a16="http://schemas.microsoft.com/office/drawing/2014/main" id="{BE3EC1B4-41EE-43D0-B833-67D928E4C5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869" y="3272180"/>
            <a:ext cx="2291671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Dandelion Launchers, Units 1-3 &amp;#39;Sam, Tam &amp;amp; Tim&amp;#39; - Phonic Books">
            <a:extLst>
              <a:ext uri="{FF2B5EF4-FFF2-40B4-BE49-F238E27FC236}">
                <a16:creationId xmlns:a16="http://schemas.microsoft.com/office/drawing/2014/main" id="{48A5068C-A632-493F-94C3-4233A22A0B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0516" y="3826701"/>
            <a:ext cx="2388704" cy="2388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Sound Start Red Booster - Crash! (x5): Booster Book 1 Red Level:  Amazon.co.uk: Jackman, John, Frost, Hilary: 9780748737918: Books">
            <a:extLst>
              <a:ext uri="{FF2B5EF4-FFF2-40B4-BE49-F238E27FC236}">
                <a16:creationId xmlns:a16="http://schemas.microsoft.com/office/drawing/2014/main" id="{FE4F1C75-2B8F-4F3B-881A-C6A7F36F9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2245" y="3796085"/>
            <a:ext cx="1902810" cy="266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50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08F95F-C3CE-47EF-9EC5-9D6987839C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 skills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C4AC94-F83B-4260-B028-A1FE02590E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1817" y="1773410"/>
            <a:ext cx="10608365" cy="4441996"/>
          </a:xfrm>
        </p:spPr>
        <p:txBody>
          <a:bodyPr>
            <a:normAutofit fontScale="77500" lnSpcReduction="20000"/>
          </a:bodyPr>
          <a:lstStyle/>
          <a:p>
            <a:r>
              <a:rPr lang="en-GB" sz="3200" b="1" u="sng" dirty="0">
                <a:solidFill>
                  <a:srgbClr val="0070C0"/>
                </a:solidFill>
              </a:rPr>
              <a:t>Prediction</a:t>
            </a:r>
            <a:r>
              <a:rPr lang="en-GB" sz="3200" dirty="0"/>
              <a:t> - </a:t>
            </a:r>
            <a:r>
              <a:rPr lang="en-US" sz="3200" b="1" dirty="0">
                <a:ea typeface="Tahoma" panose="020B0604030504040204" pitchFamily="34" charset="0"/>
                <a:cs typeface="Tahoma" panose="020B0604030504040204" pitchFamily="34" charset="0"/>
              </a:rPr>
              <a:t>Predict</a:t>
            </a: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 what might happen on the basis</a:t>
            </a:r>
            <a:b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of what has been read so far.</a:t>
            </a:r>
            <a:endParaRPr lang="en-GB" sz="3200" dirty="0"/>
          </a:p>
          <a:p>
            <a:r>
              <a:rPr lang="en-GB" sz="3200" b="1" u="sng" dirty="0">
                <a:solidFill>
                  <a:srgbClr val="0070C0"/>
                </a:solidFill>
              </a:rPr>
              <a:t>Inference</a:t>
            </a:r>
            <a:r>
              <a:rPr lang="en-GB" sz="3200" dirty="0"/>
              <a:t> - </a:t>
            </a: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Make </a:t>
            </a:r>
            <a:r>
              <a:rPr lang="en-US" sz="3200" b="1" dirty="0">
                <a:ea typeface="Tahoma" panose="020B0604030504040204" pitchFamily="34" charset="0"/>
                <a:cs typeface="Tahoma" panose="020B0604030504040204" pitchFamily="34" charset="0"/>
              </a:rPr>
              <a:t>inferences</a:t>
            </a: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 from the text.</a:t>
            </a:r>
            <a:r>
              <a:rPr lang="en-GB" sz="3200" dirty="0">
                <a:ea typeface="Tahoma" panose="020B0604030504040204" pitchFamily="34" charset="0"/>
                <a:cs typeface="Tahoma" panose="020B0604030504040204" pitchFamily="34" charset="0"/>
              </a:rPr>
              <a:t> How and why questions. Using information from the text to answer and justify questions.</a:t>
            </a:r>
            <a:endParaRPr lang="en-GB" sz="3200" dirty="0"/>
          </a:p>
          <a:p>
            <a:r>
              <a:rPr lang="en-GB" sz="3200" b="1" u="sng" dirty="0">
                <a:solidFill>
                  <a:srgbClr val="0070C0"/>
                </a:solidFill>
              </a:rPr>
              <a:t>Vocabulary</a:t>
            </a:r>
            <a:r>
              <a:rPr lang="en-GB" sz="3200" dirty="0"/>
              <a:t> - </a:t>
            </a: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Draw on knowledge of </a:t>
            </a:r>
            <a:r>
              <a:rPr lang="en-US" sz="3200" b="1" dirty="0">
                <a:ea typeface="Tahoma" panose="020B0604030504040204" pitchFamily="34" charset="0"/>
                <a:cs typeface="Tahoma" panose="020B0604030504040204" pitchFamily="34" charset="0"/>
              </a:rPr>
              <a:t>vocabulary</a:t>
            </a: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 to understand texts.</a:t>
            </a:r>
            <a:endParaRPr lang="en-GB" sz="3200" dirty="0"/>
          </a:p>
          <a:p>
            <a:r>
              <a:rPr lang="en-GB" sz="3200" b="1" u="sng" dirty="0">
                <a:solidFill>
                  <a:srgbClr val="0070C0"/>
                </a:solidFill>
              </a:rPr>
              <a:t>Sequencing</a:t>
            </a:r>
            <a:r>
              <a:rPr lang="en-GB" sz="3200" dirty="0"/>
              <a:t> - </a:t>
            </a:r>
            <a:r>
              <a:rPr lang="en-US" sz="3200" dirty="0"/>
              <a:t>Identify and explain the </a:t>
            </a:r>
            <a:br>
              <a:rPr lang="en-US" sz="3200" dirty="0"/>
            </a:br>
            <a:r>
              <a:rPr lang="en-US" sz="3200" b="1" dirty="0"/>
              <a:t>sequence</a:t>
            </a:r>
            <a:r>
              <a:rPr lang="en-US" sz="3200" dirty="0"/>
              <a:t> of events in texts.</a:t>
            </a:r>
            <a:endParaRPr lang="en-GB" sz="3200" dirty="0"/>
          </a:p>
          <a:p>
            <a:r>
              <a:rPr lang="en-GB" sz="3200" b="1" u="sng" dirty="0">
                <a:solidFill>
                  <a:srgbClr val="0070C0"/>
                </a:solidFill>
              </a:rPr>
              <a:t>Retrieval</a:t>
            </a:r>
            <a:r>
              <a:rPr lang="en-GB" sz="3200" dirty="0"/>
              <a:t> - </a:t>
            </a: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Identify/explain key aspects of fiction and</a:t>
            </a:r>
            <a:b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n-US" sz="3200" dirty="0">
                <a:ea typeface="Tahoma" panose="020B0604030504040204" pitchFamily="34" charset="0"/>
                <a:cs typeface="Tahoma" panose="020B0604030504040204" pitchFamily="34" charset="0"/>
              </a:rPr>
              <a:t>non-fiction texts, such as characters, events, titles and information.</a:t>
            </a:r>
            <a:endParaRPr lang="en-GB" sz="3200" dirty="0"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5495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350A0-6B62-4EE9-9AEC-C8CA5A484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Our new initiative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D5023B-AA9E-40EB-8317-1A5721E19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563757"/>
            <a:ext cx="10058400" cy="4388987"/>
          </a:xfrm>
        </p:spPr>
        <p:txBody>
          <a:bodyPr>
            <a:normAutofit/>
          </a:bodyPr>
          <a:lstStyle/>
          <a:p>
            <a:r>
              <a:rPr lang="en-GB" sz="2800" dirty="0"/>
              <a:t>After half term we will be launching our new reading skills initiative – The Reading Dogs.</a:t>
            </a:r>
          </a:p>
          <a:p>
            <a:r>
              <a:rPr lang="en-GB" sz="2800" dirty="0"/>
              <a:t>Laminated question prompt sheet focusing on a reading skill each half term.</a:t>
            </a:r>
          </a:p>
          <a:p>
            <a:r>
              <a:rPr lang="en-GB" sz="2800" dirty="0"/>
              <a:t>First term – </a:t>
            </a:r>
            <a:r>
              <a:rPr lang="en-GB" sz="2800" b="1" dirty="0"/>
              <a:t>Prediction</a:t>
            </a:r>
          </a:p>
          <a:p>
            <a:r>
              <a:rPr lang="en-GB" sz="2800" dirty="0"/>
              <a:t>Available on the website as well.</a:t>
            </a:r>
          </a:p>
          <a:p>
            <a:r>
              <a:rPr lang="en-GB" sz="2800" dirty="0"/>
              <a:t>Please keep in Reading Record or at home.</a:t>
            </a:r>
          </a:p>
          <a:p>
            <a:r>
              <a:rPr lang="en-GB" sz="2800" dirty="0"/>
              <a:t>Link into a new Reading Comprehension scheme.</a:t>
            </a:r>
          </a:p>
        </p:txBody>
      </p:sp>
    </p:spTree>
    <p:extLst>
      <p:ext uri="{BB962C8B-B14F-4D97-AF65-F5344CB8AC3E}">
        <p14:creationId xmlns:p14="http://schemas.microsoft.com/office/powerpoint/2010/main" val="2259049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58451-0620-44AD-8A90-A032AE0B2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Who Are the Reading Dogs?</a:t>
            </a:r>
            <a:endParaRPr lang="en-GB" dirty="0"/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83F345CB-15EA-41AA-AFA1-4BA30BABCD95}"/>
              </a:ext>
            </a:extLst>
          </p:cNvPr>
          <p:cNvGrpSpPr/>
          <p:nvPr/>
        </p:nvGrpSpPr>
        <p:grpSpPr>
          <a:xfrm>
            <a:off x="2183146" y="3329152"/>
            <a:ext cx="1500335" cy="1446445"/>
            <a:chOff x="659145" y="3329151"/>
            <a:chExt cx="1500335" cy="1446445"/>
          </a:xfrm>
        </p:grpSpPr>
        <p:sp>
          <p:nvSpPr>
            <p:cNvPr id="5" name="Oval 4">
              <a:hlinkClick r:id="rId2" action="ppaction://hlinksldjump"/>
              <a:extLst>
                <a:ext uri="{FF2B5EF4-FFF2-40B4-BE49-F238E27FC236}">
                  <a16:creationId xmlns:a16="http://schemas.microsoft.com/office/drawing/2014/main" id="{107AAEAF-4DF9-4315-B1D2-335A88ED1FA5}"/>
                </a:ext>
              </a:extLst>
            </p:cNvPr>
            <p:cNvSpPr/>
            <p:nvPr/>
          </p:nvSpPr>
          <p:spPr>
            <a:xfrm>
              <a:off x="659145" y="3390545"/>
              <a:ext cx="1385051" cy="1385051"/>
            </a:xfrm>
            <a:prstGeom prst="ellipse">
              <a:avLst/>
            </a:prstGeom>
            <a:solidFill>
              <a:srgbClr val="BE0928"/>
            </a:solidFill>
            <a:ln>
              <a:solidFill>
                <a:srgbClr val="BC010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6" name="Picture 5">
              <a:hlinkClick r:id="rId2" action="ppaction://hlinksldjump"/>
              <a:extLst>
                <a:ext uri="{FF2B5EF4-FFF2-40B4-BE49-F238E27FC236}">
                  <a16:creationId xmlns:a16="http://schemas.microsoft.com/office/drawing/2014/main" id="{97CABDEC-56A4-461F-8D54-90DFD67FACB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353" y="3329151"/>
              <a:ext cx="1421127" cy="1403201"/>
            </a:xfrm>
            <a:prstGeom prst="rect">
              <a:avLst/>
            </a:prstGeom>
          </p:spPr>
        </p:pic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E8300971-2207-4D11-B111-9B1F37F5B0A0}"/>
              </a:ext>
            </a:extLst>
          </p:cNvPr>
          <p:cNvGrpSpPr/>
          <p:nvPr/>
        </p:nvGrpSpPr>
        <p:grpSpPr>
          <a:xfrm>
            <a:off x="3922513" y="3329151"/>
            <a:ext cx="1385051" cy="1497242"/>
            <a:chOff x="2398512" y="3329151"/>
            <a:chExt cx="1385051" cy="1497242"/>
          </a:xfrm>
        </p:grpSpPr>
        <p:sp>
          <p:nvSpPr>
            <p:cNvPr id="8" name="Oval 7">
              <a:hlinkClick r:id="rId4" action="ppaction://hlinksldjump"/>
              <a:extLst>
                <a:ext uri="{FF2B5EF4-FFF2-40B4-BE49-F238E27FC236}">
                  <a16:creationId xmlns:a16="http://schemas.microsoft.com/office/drawing/2014/main" id="{87ADDFC5-2DD2-4BCA-B37B-C5114A77050B}"/>
                </a:ext>
              </a:extLst>
            </p:cNvPr>
            <p:cNvSpPr/>
            <p:nvPr/>
          </p:nvSpPr>
          <p:spPr>
            <a:xfrm>
              <a:off x="2398512" y="3441342"/>
              <a:ext cx="1385051" cy="1385051"/>
            </a:xfrm>
            <a:prstGeom prst="ellips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" name="Picture 8">
              <a:hlinkClick r:id="rId4" action="ppaction://hlinksldjump"/>
              <a:extLst>
                <a:ext uri="{FF2B5EF4-FFF2-40B4-BE49-F238E27FC236}">
                  <a16:creationId xmlns:a16="http://schemas.microsoft.com/office/drawing/2014/main" id="{BDC8A0AA-6F55-409C-B84E-D604C6CE6FA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2916" y="3329151"/>
              <a:ext cx="1350647" cy="1374541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9E88C2D8-B30E-4FED-935F-6FF27B26E395}"/>
              </a:ext>
            </a:extLst>
          </p:cNvPr>
          <p:cNvGrpSpPr/>
          <p:nvPr/>
        </p:nvGrpSpPr>
        <p:grpSpPr>
          <a:xfrm>
            <a:off x="5393582" y="2994721"/>
            <a:ext cx="1385051" cy="1912979"/>
            <a:chOff x="3869581" y="2994720"/>
            <a:chExt cx="1385051" cy="1912979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6F77B406-D6EC-4D22-8DFC-DDD6E2AA8744}"/>
                </a:ext>
              </a:extLst>
            </p:cNvPr>
            <p:cNvSpPr/>
            <p:nvPr/>
          </p:nvSpPr>
          <p:spPr>
            <a:xfrm>
              <a:off x="3869581" y="3456123"/>
              <a:ext cx="1385051" cy="1385051"/>
            </a:xfrm>
            <a:prstGeom prst="ellipse">
              <a:avLst/>
            </a:prstGeom>
            <a:solidFill>
              <a:srgbClr val="8D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2" name="Picture 11">
              <a:hlinkClick r:id="rId6" action="ppaction://hlinksldjump"/>
              <a:extLst>
                <a:ext uri="{FF2B5EF4-FFF2-40B4-BE49-F238E27FC236}">
                  <a16:creationId xmlns:a16="http://schemas.microsoft.com/office/drawing/2014/main" id="{DA69244C-1DFB-415B-B298-24813830D1A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0359" y="2994720"/>
              <a:ext cx="1363283" cy="1912979"/>
            </a:xfrm>
            <a:prstGeom prst="rect">
              <a:avLst/>
            </a:prstGeom>
          </p:spPr>
        </p:pic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B3237D5-6789-4AF2-B99B-6898FEC5D31D}"/>
              </a:ext>
            </a:extLst>
          </p:cNvPr>
          <p:cNvGrpSpPr/>
          <p:nvPr/>
        </p:nvGrpSpPr>
        <p:grpSpPr>
          <a:xfrm>
            <a:off x="6905006" y="3058954"/>
            <a:ext cx="1385051" cy="1914935"/>
            <a:chOff x="5381005" y="3058953"/>
            <a:chExt cx="1385051" cy="1914935"/>
          </a:xfrm>
        </p:grpSpPr>
        <p:sp>
          <p:nvSpPr>
            <p:cNvPr id="14" name="Oval 13">
              <a:hlinkClick r:id="rId8" action="ppaction://hlinksldjump"/>
              <a:extLst>
                <a:ext uri="{FF2B5EF4-FFF2-40B4-BE49-F238E27FC236}">
                  <a16:creationId xmlns:a16="http://schemas.microsoft.com/office/drawing/2014/main" id="{B1B16D48-FF4D-4592-A00D-2853A621B889}"/>
                </a:ext>
              </a:extLst>
            </p:cNvPr>
            <p:cNvSpPr/>
            <p:nvPr/>
          </p:nvSpPr>
          <p:spPr>
            <a:xfrm>
              <a:off x="5381005" y="3522648"/>
              <a:ext cx="1385051" cy="1385051"/>
            </a:xfrm>
            <a:prstGeom prst="ellipse">
              <a:avLst/>
            </a:prstGeom>
            <a:solidFill>
              <a:srgbClr val="00954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5" name="Picture 14">
              <a:hlinkClick r:id="rId8" action="ppaction://hlinksldjump"/>
              <a:extLst>
                <a:ext uri="{FF2B5EF4-FFF2-40B4-BE49-F238E27FC236}">
                  <a16:creationId xmlns:a16="http://schemas.microsoft.com/office/drawing/2014/main" id="{337C5607-AF30-4AEA-A575-8139E3B0ECA8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3154" y="3058953"/>
              <a:ext cx="1020754" cy="1914935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7E787C9-91EB-4ED1-BE5E-22156912821B}"/>
              </a:ext>
            </a:extLst>
          </p:cNvPr>
          <p:cNvGrpSpPr/>
          <p:nvPr/>
        </p:nvGrpSpPr>
        <p:grpSpPr>
          <a:xfrm>
            <a:off x="8496629" y="3329152"/>
            <a:ext cx="1399639" cy="1575467"/>
            <a:chOff x="6972628" y="3329151"/>
            <a:chExt cx="1399639" cy="1575467"/>
          </a:xfrm>
        </p:grpSpPr>
        <p:sp>
          <p:nvSpPr>
            <p:cNvPr id="17" name="Oval 16">
              <a:hlinkClick r:id="rId10" action="ppaction://hlinksldjump"/>
              <a:extLst>
                <a:ext uri="{FF2B5EF4-FFF2-40B4-BE49-F238E27FC236}">
                  <a16:creationId xmlns:a16="http://schemas.microsoft.com/office/drawing/2014/main" id="{4E456715-CC16-43E6-A67A-EBBA86225918}"/>
                </a:ext>
              </a:extLst>
            </p:cNvPr>
            <p:cNvSpPr/>
            <p:nvPr/>
          </p:nvSpPr>
          <p:spPr>
            <a:xfrm>
              <a:off x="6987216" y="3519567"/>
              <a:ext cx="1385051" cy="1385051"/>
            </a:xfrm>
            <a:prstGeom prst="ellipse">
              <a:avLst/>
            </a:prstGeom>
            <a:solidFill>
              <a:srgbClr val="00A7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>
              <a:hlinkClick r:id="rId10" action="ppaction://hlinksldjump"/>
              <a:extLst>
                <a:ext uri="{FF2B5EF4-FFF2-40B4-BE49-F238E27FC236}">
                  <a16:creationId xmlns:a16="http://schemas.microsoft.com/office/drawing/2014/main" id="{02847AEF-CD06-4BCC-91EC-A6F84664AC83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72628" y="3329151"/>
              <a:ext cx="1296525" cy="1446445"/>
            </a:xfrm>
            <a:prstGeom prst="rect">
              <a:avLst/>
            </a:prstGeom>
          </p:spPr>
        </p:pic>
      </p:grpSp>
      <p:sp>
        <p:nvSpPr>
          <p:cNvPr id="19" name="Content Placeholder 6">
            <a:extLst>
              <a:ext uri="{FF2B5EF4-FFF2-40B4-BE49-F238E27FC236}">
                <a16:creationId xmlns:a16="http://schemas.microsoft.com/office/drawing/2014/main" id="{F71C97D5-F52D-4806-BB0C-013D0CB38F24}"/>
              </a:ext>
            </a:extLst>
          </p:cNvPr>
          <p:cNvSpPr txBox="1">
            <a:spLocks/>
          </p:cNvSpPr>
          <p:nvPr/>
        </p:nvSpPr>
        <p:spPr>
          <a:xfrm>
            <a:off x="955190" y="1476340"/>
            <a:ext cx="10170010" cy="158261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dirty="0">
                <a:latin typeface="+mn-lt"/>
              </a:rPr>
              <a:t>The Reading Gang is a group of characters who each help with one of the reading areas.</a:t>
            </a:r>
          </a:p>
        </p:txBody>
      </p:sp>
      <p:sp>
        <p:nvSpPr>
          <p:cNvPr id="20" name="Rectangle 19">
            <a:hlinkClick r:id="rId2" action="ppaction://hlinksldjump"/>
            <a:extLst>
              <a:ext uri="{FF2B5EF4-FFF2-40B4-BE49-F238E27FC236}">
                <a16:creationId xmlns:a16="http://schemas.microsoft.com/office/drawing/2014/main" id="{4633039D-837A-4A65-B387-C84940B21204}"/>
              </a:ext>
            </a:extLst>
          </p:cNvPr>
          <p:cNvSpPr/>
          <p:nvPr/>
        </p:nvSpPr>
        <p:spPr>
          <a:xfrm>
            <a:off x="1997337" y="5156175"/>
            <a:ext cx="1843537" cy="464331"/>
          </a:xfrm>
          <a:prstGeom prst="rect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Vocabulary Victor</a:t>
            </a:r>
            <a:endParaRPr lang="en-GB" sz="1600" dirty="0"/>
          </a:p>
        </p:txBody>
      </p:sp>
      <p:sp>
        <p:nvSpPr>
          <p:cNvPr id="21" name="Rectangle 20">
            <a:hlinkClick r:id="rId4" action="ppaction://hlinksldjump"/>
            <a:extLst>
              <a:ext uri="{FF2B5EF4-FFF2-40B4-BE49-F238E27FC236}">
                <a16:creationId xmlns:a16="http://schemas.microsoft.com/office/drawing/2014/main" id="{180EE915-3AED-4ADF-9E83-80FC39A32F80}"/>
              </a:ext>
            </a:extLst>
          </p:cNvPr>
          <p:cNvSpPr/>
          <p:nvPr/>
        </p:nvSpPr>
        <p:spPr>
          <a:xfrm>
            <a:off x="3836091" y="5149494"/>
            <a:ext cx="1505657" cy="464331"/>
          </a:xfrm>
          <a:prstGeom prst="rect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Rex Retriever</a:t>
            </a:r>
            <a:endParaRPr lang="en-GB" sz="1600" dirty="0"/>
          </a:p>
        </p:txBody>
      </p:sp>
      <p:sp>
        <p:nvSpPr>
          <p:cNvPr id="22" name="Rectangle 21">
            <a:hlinkClick r:id="rId6" action="ppaction://hlinksldjump"/>
            <a:extLst>
              <a:ext uri="{FF2B5EF4-FFF2-40B4-BE49-F238E27FC236}">
                <a16:creationId xmlns:a16="http://schemas.microsoft.com/office/drawing/2014/main" id="{A12FFF95-A431-4016-8E6D-77810B96BF2F}"/>
              </a:ext>
            </a:extLst>
          </p:cNvPr>
          <p:cNvSpPr/>
          <p:nvPr/>
        </p:nvSpPr>
        <p:spPr>
          <a:xfrm>
            <a:off x="5341748" y="5156175"/>
            <a:ext cx="1489803" cy="464331"/>
          </a:xfrm>
          <a:prstGeom prst="rect">
            <a:avLst/>
          </a:prstGeom>
          <a:solidFill>
            <a:srgbClr val="8D358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Predicting Pip</a:t>
            </a:r>
            <a:endParaRPr lang="en-GB" sz="1600" dirty="0"/>
          </a:p>
        </p:txBody>
      </p:sp>
      <p:sp>
        <p:nvSpPr>
          <p:cNvPr id="23" name="Rectangle 22">
            <a:hlinkClick r:id="rId8" action="ppaction://hlinksldjump"/>
            <a:extLst>
              <a:ext uri="{FF2B5EF4-FFF2-40B4-BE49-F238E27FC236}">
                <a16:creationId xmlns:a16="http://schemas.microsoft.com/office/drawing/2014/main" id="{CBC15756-C01C-44C9-8E7B-2C20BE782EB1}"/>
              </a:ext>
            </a:extLst>
          </p:cNvPr>
          <p:cNvSpPr/>
          <p:nvPr/>
        </p:nvSpPr>
        <p:spPr>
          <a:xfrm>
            <a:off x="6830039" y="5156175"/>
            <a:ext cx="1514967" cy="464331"/>
          </a:xfrm>
          <a:prstGeom prst="rect">
            <a:avLst/>
          </a:prstGeom>
          <a:solidFill>
            <a:srgbClr val="00954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Inference Iggy</a:t>
            </a:r>
            <a:endParaRPr lang="en-GB" sz="1600" dirty="0"/>
          </a:p>
        </p:txBody>
      </p:sp>
      <p:sp>
        <p:nvSpPr>
          <p:cNvPr id="24" name="Rectangle 23">
            <a:hlinkClick r:id="rId10" action="ppaction://hlinksldjump"/>
            <a:extLst>
              <a:ext uri="{FF2B5EF4-FFF2-40B4-BE49-F238E27FC236}">
                <a16:creationId xmlns:a16="http://schemas.microsoft.com/office/drawing/2014/main" id="{BC2787A7-5DF0-485D-A23A-93B19FA1CFB8}"/>
              </a:ext>
            </a:extLst>
          </p:cNvPr>
          <p:cNvSpPr/>
          <p:nvPr/>
        </p:nvSpPr>
        <p:spPr>
          <a:xfrm>
            <a:off x="8343494" y="5156173"/>
            <a:ext cx="1843537" cy="464331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1600" dirty="0">
                <a:latin typeface="Twinkl" pitchFamily="2" charset="0"/>
              </a:rPr>
              <a:t>Sequencing Suki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208085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accel="22000" decel="6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2" presetClass="entr" presetSubtype="4" accel="22000" decel="6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6FC1-8CE6-412C-943F-59EFB2D4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5" y="470452"/>
            <a:ext cx="11178209" cy="1371600"/>
          </a:xfrm>
        </p:spPr>
        <p:txBody>
          <a:bodyPr/>
          <a:lstStyle/>
          <a:p>
            <a:r>
              <a:rPr lang="en-GB" dirty="0"/>
              <a:t>Our termly focus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54AB81A3-8898-4FD7-8D7A-F06C6398B73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8701286"/>
              </p:ext>
            </p:extLst>
          </p:nvPr>
        </p:nvGraphicFramePr>
        <p:xfrm>
          <a:off x="1066800" y="2103438"/>
          <a:ext cx="10058400" cy="38496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70263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86FC1-8CE6-412C-943F-59EFB2D424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895" y="165652"/>
            <a:ext cx="11178209" cy="1371600"/>
          </a:xfrm>
        </p:spPr>
        <p:txBody>
          <a:bodyPr/>
          <a:lstStyle/>
          <a:p>
            <a:r>
              <a:rPr lang="en-GB" dirty="0"/>
              <a:t>How reading links to the wider curriculum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5C08FDC-BE67-4DCB-B17D-E2B20E4274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58341893"/>
              </p:ext>
            </p:extLst>
          </p:nvPr>
        </p:nvGraphicFramePr>
        <p:xfrm>
          <a:off x="225286" y="1166191"/>
          <a:ext cx="11178209" cy="52213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71171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B8568A-7A34-42E8-AEC8-9BAEC6D0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</p:spPr>
        <p:txBody>
          <a:bodyPr/>
          <a:lstStyle/>
          <a:p>
            <a:r>
              <a:rPr lang="en-GB" dirty="0"/>
              <a:t>Other opportunities for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1FEF15-530E-447C-A34A-EA6DB0D282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6800" y="1886294"/>
            <a:ext cx="4870174" cy="3849624"/>
          </a:xfrm>
        </p:spPr>
        <p:txBody>
          <a:bodyPr>
            <a:normAutofit fontScale="92500" lnSpcReduction="20000"/>
          </a:bodyPr>
          <a:lstStyle/>
          <a:p>
            <a:r>
              <a:rPr lang="en-GB" sz="2800" dirty="0" err="1"/>
              <a:t>Pawsome</a:t>
            </a:r>
            <a:r>
              <a:rPr lang="en-GB" sz="2800" dirty="0"/>
              <a:t> reading buddies in Year 1</a:t>
            </a:r>
          </a:p>
          <a:p>
            <a:r>
              <a:rPr lang="en-GB" sz="2800" dirty="0"/>
              <a:t>Links with Maidenhead Library</a:t>
            </a:r>
          </a:p>
          <a:p>
            <a:r>
              <a:rPr lang="en-GB" sz="2800" dirty="0"/>
              <a:t>Extension questions – available on website</a:t>
            </a:r>
          </a:p>
          <a:p>
            <a:r>
              <a:rPr lang="en-GB" sz="2800" dirty="0"/>
              <a:t>ABC readers – volunteers</a:t>
            </a:r>
          </a:p>
          <a:p>
            <a:r>
              <a:rPr lang="en-GB" sz="2800" dirty="0"/>
              <a:t>Regular 1:1 reading sessions with Class Teacher and TAs</a:t>
            </a:r>
          </a:p>
        </p:txBody>
      </p:sp>
      <p:pic>
        <p:nvPicPr>
          <p:cNvPr id="1026" name="Picture 2" descr="The Beanie Baby Boom And Bust – What Happened? | Here &amp;amp; Now">
            <a:extLst>
              <a:ext uri="{FF2B5EF4-FFF2-40B4-BE49-F238E27FC236}">
                <a16:creationId xmlns:a16="http://schemas.microsoft.com/office/drawing/2014/main" id="{D19EB22E-4BBE-4553-840E-C0AF7532D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2700" y="1886294"/>
            <a:ext cx="4762500" cy="295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347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977930-61EE-4462-8013-A48987B03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Helpful links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657CEC-DDD7-44E2-AC57-29C5A1D5A7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>
                <a:hlinkClick r:id="rId2"/>
              </a:rPr>
              <a:t>https://</a:t>
            </a:r>
            <a:r>
              <a:rPr lang="en-GB" sz="2400" dirty="0">
                <a:hlinkClick r:id="rId2"/>
              </a:rPr>
              <a:t>www.oxfordowl.co.uk/for-home/find-a-book/library-page/</a:t>
            </a:r>
            <a:r>
              <a:rPr lang="en-GB" sz="2400" dirty="0"/>
              <a:t> - free reading books</a:t>
            </a:r>
          </a:p>
          <a:p>
            <a:r>
              <a:rPr lang="en-GB" sz="2400" dirty="0">
                <a:hlinkClick r:id="rId3"/>
              </a:rPr>
              <a:t>https://home.oxfordowl.co.uk/reading/reading-comprehension/</a:t>
            </a:r>
            <a:r>
              <a:rPr lang="en-GB" sz="2400" dirty="0"/>
              <a:t> - videos explaining what ‘Comprehension’ is and how best to support your child</a:t>
            </a:r>
          </a:p>
          <a:p>
            <a:r>
              <a:rPr lang="en-GB" sz="2400" dirty="0"/>
              <a:t>Leaflet about EYFS/KS1 reading scheme – school website</a:t>
            </a:r>
          </a:p>
        </p:txBody>
      </p:sp>
    </p:spTree>
    <p:extLst>
      <p:ext uri="{BB962C8B-B14F-4D97-AF65-F5344CB8AC3E}">
        <p14:creationId xmlns:p14="http://schemas.microsoft.com/office/powerpoint/2010/main" val="4023734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4AECF5-F386-45CA-BAD0-C96AD1AE4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7256" y="1875182"/>
            <a:ext cx="6397487" cy="3107635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1500" dirty="0"/>
              <a:t>Any questions</a:t>
            </a:r>
          </a:p>
        </p:txBody>
      </p:sp>
    </p:spTree>
    <p:extLst>
      <p:ext uri="{BB962C8B-B14F-4D97-AF65-F5344CB8AC3E}">
        <p14:creationId xmlns:p14="http://schemas.microsoft.com/office/powerpoint/2010/main" val="395137415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FIVE">
      <a:dk1>
        <a:sysClr val="windowText" lastClr="000000"/>
      </a:dk1>
      <a:lt1>
        <a:sysClr val="window" lastClr="FFFFFF"/>
      </a:lt1>
      <a:dk2>
        <a:srgbClr val="505046"/>
      </a:dk2>
      <a:lt2>
        <a:srgbClr val="F5F6F4"/>
      </a:lt2>
      <a:accent1>
        <a:srgbClr val="57903F"/>
      </a:accent1>
      <a:accent2>
        <a:srgbClr val="F03F2B"/>
      </a:accent2>
      <a:accent3>
        <a:srgbClr val="3488A0"/>
      </a:accent3>
      <a:accent4>
        <a:srgbClr val="F8D22F"/>
      </a:accent4>
      <a:accent5>
        <a:srgbClr val="5CC6D6"/>
      </a:accent5>
      <a:accent6>
        <a:srgbClr val="B8D233"/>
      </a:accent6>
      <a:hlink>
        <a:srgbClr val="00B0F0"/>
      </a:hlink>
      <a:folHlink>
        <a:srgbClr val="B2B2B2"/>
      </a:folHlink>
    </a:clrScheme>
    <a:fontScheme name="Century Gothic">
      <a:maj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F03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IVE.pptx" id="{928531FE-40B6-4895-993A-83D26AA1E005}" vid="{C99C5ABD-1620-4AD2-A38C-62625556F38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Geometric color block</Template>
  <TotalTime>0</TotalTime>
  <Words>358</Words>
  <Application>Microsoft Office PowerPoint</Application>
  <PresentationFormat>Widescreen</PresentationFormat>
  <Paragraphs>47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Century Gothic</vt:lpstr>
      <vt:lpstr>Garamond</vt:lpstr>
      <vt:lpstr>Sassoon Infant Rg</vt:lpstr>
      <vt:lpstr>Tahoma</vt:lpstr>
      <vt:lpstr>Twinkl</vt:lpstr>
      <vt:lpstr>SavonVTI</vt:lpstr>
      <vt:lpstr>Reading at Oldfield in EYFS AND KS1</vt:lpstr>
      <vt:lpstr>Reading at Oldfield</vt:lpstr>
      <vt:lpstr>Reading skills</vt:lpstr>
      <vt:lpstr>Our new initiative</vt:lpstr>
      <vt:lpstr>Who Are the Reading Dogs?</vt:lpstr>
      <vt:lpstr>Our termly focus</vt:lpstr>
      <vt:lpstr>How reading links to the wider curriculum</vt:lpstr>
      <vt:lpstr>Other opportunities for reading</vt:lpstr>
      <vt:lpstr>Helpful links</vt:lpstr>
      <vt:lpstr>Any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2021-10-15T10:57:03Z</dcterms:created>
  <dcterms:modified xsi:type="dcterms:W3CDTF">2021-10-17T18:20:50Z</dcterms:modified>
</cp:coreProperties>
</file>