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39" r:id="rId2"/>
    <p:sldId id="432" r:id="rId3"/>
    <p:sldId id="440" r:id="rId4"/>
    <p:sldId id="441" r:id="rId5"/>
    <p:sldId id="435" r:id="rId6"/>
    <p:sldId id="256" r:id="rId7"/>
    <p:sldId id="258" r:id="rId8"/>
    <p:sldId id="438" r:id="rId9"/>
    <p:sldId id="43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309D7B-4C53-4239-8D10-5742A7107151}" v="2" dt="2020-12-02T15:58:46.0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04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bie Rowe" userId="1a8962183e507319" providerId="LiveId" clId="{BB309D7B-4C53-4239-8D10-5742A7107151}"/>
    <pc:docChg chg="modSld">
      <pc:chgData name="Debbie Rowe" userId="1a8962183e507319" providerId="LiveId" clId="{BB309D7B-4C53-4239-8D10-5742A7107151}" dt="2020-12-02T15:58:46.042" v="1" actId="20577"/>
      <pc:docMkLst>
        <pc:docMk/>
      </pc:docMkLst>
      <pc:sldChg chg="modSp">
        <pc:chgData name="Debbie Rowe" userId="1a8962183e507319" providerId="LiveId" clId="{BB309D7B-4C53-4239-8D10-5742A7107151}" dt="2020-12-02T15:58:34.783" v="0" actId="20577"/>
        <pc:sldMkLst>
          <pc:docMk/>
          <pc:sldMk cId="3876684068" sldId="258"/>
        </pc:sldMkLst>
        <pc:spChg chg="mod">
          <ac:chgData name="Debbie Rowe" userId="1a8962183e507319" providerId="LiveId" clId="{BB309D7B-4C53-4239-8D10-5742A7107151}" dt="2020-12-02T15:58:34.783" v="0" actId="20577"/>
          <ac:spMkLst>
            <pc:docMk/>
            <pc:sldMk cId="3876684068" sldId="258"/>
            <ac:spMk id="13" creationId="{6170B748-5C15-470A-8978-B0C8507BE1EE}"/>
          </ac:spMkLst>
        </pc:spChg>
      </pc:sldChg>
      <pc:sldChg chg="modSp modAnim">
        <pc:chgData name="Debbie Rowe" userId="1a8962183e507319" providerId="LiveId" clId="{BB309D7B-4C53-4239-8D10-5742A7107151}" dt="2020-12-02T15:58:46.042" v="1" actId="20577"/>
        <pc:sldMkLst>
          <pc:docMk/>
          <pc:sldMk cId="375314261" sldId="438"/>
        </pc:sldMkLst>
        <pc:spChg chg="mod">
          <ac:chgData name="Debbie Rowe" userId="1a8962183e507319" providerId="LiveId" clId="{BB309D7B-4C53-4239-8D10-5742A7107151}" dt="2020-12-02T15:58:46.042" v="1" actId="20577"/>
          <ac:spMkLst>
            <pc:docMk/>
            <pc:sldMk cId="375314261" sldId="438"/>
            <ac:spMk id="13" creationId="{6170B748-5C15-470A-8978-B0C8507BE1E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51C9B-88C4-48B8-9E24-3FE8A49BCA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47F1FF-E397-4796-82F1-30C0801AE5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9195A8-AD65-4EEC-9B3A-3ADADB186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0044-824C-4202-AF3D-D1B0845EE22C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31C44E-FE50-4C89-838F-7A032A999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F8659E-0D8C-47DD-8943-FEFF250D4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2D74C-0A9D-4D50-A24F-78C6E9EB9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988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E7AFD-8A9A-4F70-BA2D-848B65EF6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3BCB15-D5F8-4367-9EFB-46DFD16DDB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7474B-428E-4A7D-87A1-3AAC40AAC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0044-824C-4202-AF3D-D1B0845EE22C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F14EB1-EAA3-4455-A92D-BCFE007F0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A23CAF-607E-4998-BA50-6DE0DC5F4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2D74C-0A9D-4D50-A24F-78C6E9EB9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22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E4BB7-F778-4438-9FD5-9C59D9DFF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8A6653-AB5F-46CD-87C5-004F1E8BB9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A9D83E-8FEA-4581-BE6C-B9B18EA0F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0044-824C-4202-AF3D-D1B0845EE22C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896C49-0E2E-4F55-9EEE-8B6609B88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A699D8-E02D-4895-8DB1-CF4253E7E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2D74C-0A9D-4D50-A24F-78C6E9EB9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148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88B6B-7A54-4AD9-A1B8-E442B4ADF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2A740D-34A8-4F74-8904-C7D843C9DB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D51BD4-0E0A-43D2-AC6C-1C003EB975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7B1C4B-449E-4B07-8AE7-9B2C6D236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0044-824C-4202-AF3D-D1B0845EE22C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E3094F-C41C-4A4C-A755-FACFD2C86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E81954-1247-4F5E-81AC-C6D5FB309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2D74C-0A9D-4D50-A24F-78C6E9EB9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324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5FE43-60E3-4F70-9872-12FA8B0F6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84526A-66F3-45A6-8AB2-3B112A3361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6EEA46-3586-4EE6-B4B9-0EEFC862C0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83F816-9A01-4859-8608-D71190582E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1894FA9-C06A-444F-A12C-5CA9D1E69A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5D22489-E3E1-4362-9F21-0D0DCD5B3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0044-824C-4202-AF3D-D1B0845EE22C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9DDCD5-4BBC-4330-A7A6-74CBDE45B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3C4D69-0055-45AF-B25B-50F38C41B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2D74C-0A9D-4D50-A24F-78C6E9EB9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026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1A912-6751-4936-AF72-67890EC34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BFBDA2-D341-4918-A190-CF523AD29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0044-824C-4202-AF3D-D1B0845EE22C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60634E-CF06-41F0-A0B8-3B73341C3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E9A26E-A419-436B-9258-EE5C753D1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2D74C-0A9D-4D50-A24F-78C6E9EB9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149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0908ED-17E9-4A9A-AC3A-6375559E9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0044-824C-4202-AF3D-D1B0845EE22C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96BAF86-E08F-4553-B554-372F6DF69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C21410-E9DE-45D9-8449-0C959424B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2D74C-0A9D-4D50-A24F-78C6E9EB9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290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B2FF1-4CED-46AD-9D97-CD5410D39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62724-1AC0-4CF2-B952-E46E59B280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43E049-91AB-4293-AF3B-9F801EB221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5DA4AA-8BD0-4B89-B974-DACF5C385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0044-824C-4202-AF3D-D1B0845EE22C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35F723-9AC3-4197-98F7-082CADE2B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190934-8DA9-4FD3-A033-9929E4B76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2D74C-0A9D-4D50-A24F-78C6E9EB9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770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90B6D-B4B9-4B41-A84E-539A53D80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32D0FF-7ECF-43AF-98FC-14EE4886DB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7F6B6E-8F35-48C2-A9C1-832E24E487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2B82BC-6AFF-42E2-8576-EB96B77F0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0044-824C-4202-AF3D-D1B0845EE22C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7F3F-F76B-4A26-BFBF-4CF5EC428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EED8A4-DC4C-463A-802D-E7E662D80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2D74C-0A9D-4D50-A24F-78C6E9EB9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951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CB848-6C24-4AF3-8CA2-5EE24BCB2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87F497-4A04-43C4-BAFA-719B05C535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CA2B2F-CB21-45B5-93F4-B1BC317A0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0044-824C-4202-AF3D-D1B0845EE22C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22DC76-DC71-4CBB-9F1B-F618AC019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FE2C28-FB80-4CF9-AC1C-4CB296D74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2D74C-0A9D-4D50-A24F-78C6E9EB9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874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72984E-481E-4CA3-BB78-E076981B94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0A80D4-0B09-4B1A-AA4D-AF5511F421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1F798B-5111-41EC-9C41-E49D580AE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0044-824C-4202-AF3D-D1B0845EE22C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964B0-972C-4034-9D1D-6515DC6C5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F89B0E-2C64-48D1-ACC6-26FF4A6BD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2D74C-0A9D-4D50-A24F-78C6E9EB9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358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8DC575-3710-4E8C-86F0-65143BA43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402798-EDE4-43F0-BC0E-7D75D69D80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B7C4B-8FA2-4BA5-81C9-C10E6DB4E4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D0044-824C-4202-AF3D-D1B0845EE22C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503A75-81B5-4A63-89AD-7D01105270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37F45-E252-4857-B465-F977AEB2E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2D74C-0A9D-4D50-A24F-78C6E9EB9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752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6B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563362BA-3EEA-405F-A2D6-3BB89C9D91F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6" r="1" b="1"/>
          <a:stretch/>
        </p:blipFill>
        <p:spPr>
          <a:xfrm>
            <a:off x="643467" y="1628409"/>
            <a:ext cx="10905066" cy="3601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31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E131C6-93ED-49C9-B0F1-B735F241FCB0}"/>
              </a:ext>
            </a:extLst>
          </p:cNvPr>
          <p:cNvSpPr>
            <a:spLocks noGrp="1"/>
          </p:cNvSpPr>
          <p:nvPr>
            <p:ph idx="1"/>
          </p:nvPr>
        </p:nvSpPr>
        <p:spPr>
          <a:xfrm flipV="1">
            <a:off x="8680174" y="4293703"/>
            <a:ext cx="781879" cy="66262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E9869C-9C53-482D-904B-38AE0C85D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The GEMS team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4C8F88-5ADB-42CC-9950-C199BD9583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16"/>
          <a:stretch/>
        </p:blipFill>
        <p:spPr>
          <a:xfrm>
            <a:off x="225286" y="76161"/>
            <a:ext cx="11008208" cy="5968195"/>
          </a:xfrm>
          <a:prstGeom prst="rect">
            <a:avLst/>
          </a:prstGeom>
        </p:spPr>
      </p:pic>
      <p:pic>
        <p:nvPicPr>
          <p:cNvPr id="13" name="Picture 12" descr="Logo&#10;&#10;Description automatically generated">
            <a:extLst>
              <a:ext uri="{FF2B5EF4-FFF2-40B4-BE49-F238E27FC236}">
                <a16:creationId xmlns:a16="http://schemas.microsoft.com/office/drawing/2014/main" id="{1C58ED10-C1FE-455E-88A5-5220720C642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6" r="1" b="1"/>
          <a:stretch/>
        </p:blipFill>
        <p:spPr>
          <a:xfrm>
            <a:off x="170879" y="4770652"/>
            <a:ext cx="6150408" cy="1997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810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2">
            <a:extLst>
              <a:ext uri="{FF2B5EF4-FFF2-40B4-BE49-F238E27FC236}">
                <a16:creationId xmlns:a16="http://schemas.microsoft.com/office/drawing/2014/main" id="{534AE774-7140-49BE-8B41-57CD71D98C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615375-267F-43C2-B3C4-F01B4A8DC2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118" y="554875"/>
            <a:ext cx="6164078" cy="20886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5200" b="1" dirty="0"/>
              <a:t>Who is GEMS for?</a:t>
            </a:r>
          </a:p>
        </p:txBody>
      </p:sp>
      <p:sp>
        <p:nvSpPr>
          <p:cNvPr id="13" name="Content Placeholder 13">
            <a:extLst>
              <a:ext uri="{FF2B5EF4-FFF2-40B4-BE49-F238E27FC236}">
                <a16:creationId xmlns:a16="http://schemas.microsoft.com/office/drawing/2014/main" id="{6170B748-5C15-470A-8978-B0C8507BE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01215" y="554875"/>
            <a:ext cx="6164078" cy="497128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GB" sz="1800" dirty="0"/>
              <a:t>GEMS is for children, young people and adults who are diagnosed with, or who may have, autism and/or attention deficit hyperactivity disorder (ADHD). </a:t>
            </a:r>
          </a:p>
          <a:p>
            <a:pPr algn="l"/>
            <a:r>
              <a:rPr lang="en-GB" sz="1800" dirty="0"/>
              <a:t>The service also supports parents and carers. Whatever stage of your autism/ADHD journey you are at – pre-assessment or post-diagnosis – GEMS offers a single point of contact where you can access information, advice and support.</a:t>
            </a:r>
          </a:p>
          <a:p>
            <a:endParaRPr lang="en-GB" sz="1800" dirty="0"/>
          </a:p>
          <a:p>
            <a:pPr algn="l"/>
            <a:r>
              <a:rPr lang="en-GB" sz="1200" dirty="0"/>
              <a:t>GEMS is being delivered by Solutions 4 Health and is commissioned by NHS East Berkshire Clinical Commissioning Group and Bracknell Forest Council.</a:t>
            </a:r>
          </a:p>
          <a:p>
            <a:pPr algn="l"/>
            <a:r>
              <a:rPr lang="en-GB" sz="1200" dirty="0"/>
              <a:t>Solutions 4 Health is a CQC registered organisation and we are proud to be working with the NHS, hospitals, clinical commissioning groups, health boards and local authorities across the UK.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600" b="1" dirty="0"/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F8077EE9-BBBA-43A4-BA7E-9AD096560B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6" r="1" b="1"/>
          <a:stretch/>
        </p:blipFill>
        <p:spPr>
          <a:xfrm>
            <a:off x="0" y="4662493"/>
            <a:ext cx="6758609" cy="2195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574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2">
            <a:extLst>
              <a:ext uri="{FF2B5EF4-FFF2-40B4-BE49-F238E27FC236}">
                <a16:creationId xmlns:a16="http://schemas.microsoft.com/office/drawing/2014/main" id="{534AE774-7140-49BE-8B41-57CD71D98C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615375-267F-43C2-B3C4-F01B4A8DC2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118" y="554875"/>
            <a:ext cx="6164078" cy="20886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5200" b="1" dirty="0"/>
              <a:t>What do we provide?</a:t>
            </a:r>
          </a:p>
        </p:txBody>
      </p:sp>
      <p:sp>
        <p:nvSpPr>
          <p:cNvPr id="13" name="Content Placeholder 13">
            <a:extLst>
              <a:ext uri="{FF2B5EF4-FFF2-40B4-BE49-F238E27FC236}">
                <a16:creationId xmlns:a16="http://schemas.microsoft.com/office/drawing/2014/main" id="{6170B748-5C15-470A-8978-B0C8507BE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01215" y="554875"/>
            <a:ext cx="6164078" cy="534234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GB" sz="1800" dirty="0"/>
              <a:t>Our interactive workshops, based on evidence-based programmes, are available weekdays, evenings and weekends, face to face and online.</a:t>
            </a:r>
          </a:p>
          <a:p>
            <a:pPr algn="l"/>
            <a:r>
              <a:rPr lang="en-GB" sz="1800" dirty="0"/>
              <a:t>For parents and carers, a programme of workshops</a:t>
            </a:r>
          </a:p>
          <a:p>
            <a:pPr algn="l"/>
            <a:r>
              <a:rPr lang="en-GB" sz="1800" dirty="0"/>
              <a:t>For children and young people aged 5-25, a programme of workshops and social groups</a:t>
            </a:r>
          </a:p>
          <a:p>
            <a:pPr algn="l"/>
            <a:r>
              <a:rPr lang="en-GB" sz="1800" dirty="0"/>
              <a:t>For adults aged 25+, a programme of workshops and social groups</a:t>
            </a:r>
            <a:endParaRPr lang="en-US" sz="1600" b="1" dirty="0"/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F8077EE9-BBBA-43A4-BA7E-9AD096560B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6" r="1" b="1"/>
          <a:stretch/>
        </p:blipFill>
        <p:spPr>
          <a:xfrm>
            <a:off x="0" y="4625009"/>
            <a:ext cx="6873998" cy="223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916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BD82F-C3E0-4ACE-A5B3-6E800A052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The GEMS website – currently for those aged 16+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4D06924-90B2-45B8-BB28-90A32486EC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3821" r="1045" b="5416"/>
          <a:stretch/>
        </p:blipFill>
        <p:spPr>
          <a:xfrm>
            <a:off x="838200" y="1690688"/>
            <a:ext cx="10515600" cy="4825220"/>
          </a:xfrm>
        </p:spPr>
      </p:pic>
    </p:spTree>
    <p:extLst>
      <p:ext uri="{BB962C8B-B14F-4D97-AF65-F5344CB8AC3E}">
        <p14:creationId xmlns:p14="http://schemas.microsoft.com/office/powerpoint/2010/main" val="1429674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2">
            <a:extLst>
              <a:ext uri="{FF2B5EF4-FFF2-40B4-BE49-F238E27FC236}">
                <a16:creationId xmlns:a16="http://schemas.microsoft.com/office/drawing/2014/main" id="{534AE774-7140-49BE-8B41-57CD71D98C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615375-267F-43C2-B3C4-F01B4A8DC2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4960" y="554875"/>
            <a:ext cx="6164078" cy="20886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5200" b="1" dirty="0"/>
              <a:t>Our helpline</a:t>
            </a:r>
          </a:p>
        </p:txBody>
      </p:sp>
      <p:sp>
        <p:nvSpPr>
          <p:cNvPr id="13" name="Content Placeholder 13">
            <a:extLst>
              <a:ext uri="{FF2B5EF4-FFF2-40B4-BE49-F238E27FC236}">
                <a16:creationId xmlns:a16="http://schemas.microsoft.com/office/drawing/2014/main" id="{6170B748-5C15-470A-8978-B0C8507BE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01215" y="554875"/>
            <a:ext cx="6164078" cy="38545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600" dirty="0"/>
              <a:t>The telephone helpline is intended to help with  accessing the right kind of help and early support, for children and young people 0-25 who have Autism or ADHD based on their needs and is available to all in East Berkshire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600" dirty="0"/>
              <a:t>Support offered: interactive workshops, Referral to support groups, with the purpose of improving quality of life for children, young people, parents/carers and families affected by autism and ADHD within East Berkshire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600" dirty="0"/>
              <a:t>The helpline will be available between 0900 and 1700 hrs. each day</a:t>
            </a:r>
            <a:r>
              <a:rPr lang="en-US" sz="1600" b="1" dirty="0"/>
              <a:t>.</a:t>
            </a: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F8077EE9-BBBA-43A4-BA7E-9AD096560B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6" r="1" b="1"/>
          <a:stretch/>
        </p:blipFill>
        <p:spPr>
          <a:xfrm>
            <a:off x="0" y="4625009"/>
            <a:ext cx="6873998" cy="223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544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2">
            <a:extLst>
              <a:ext uri="{FF2B5EF4-FFF2-40B4-BE49-F238E27FC236}">
                <a16:creationId xmlns:a16="http://schemas.microsoft.com/office/drawing/2014/main" id="{534AE774-7140-49BE-8B41-57CD71D98C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615375-267F-43C2-B3C4-F01B4A8DC2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3314" y="554875"/>
            <a:ext cx="5422112" cy="20955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5200" b="1" dirty="0"/>
              <a:t>Contacting our helpline</a:t>
            </a:r>
          </a:p>
        </p:txBody>
      </p:sp>
      <p:sp>
        <p:nvSpPr>
          <p:cNvPr id="13" name="Content Placeholder 13">
            <a:extLst>
              <a:ext uri="{FF2B5EF4-FFF2-40B4-BE49-F238E27FC236}">
                <a16:creationId xmlns:a16="http://schemas.microsoft.com/office/drawing/2014/main" id="{6170B748-5C15-470A-8978-B0C8507BE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08104" y="554875"/>
            <a:ext cx="6757189" cy="38545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800" dirty="0"/>
              <a:t>The helpline will Interpret enquiries and answers to carefully structured questions to determine the level of support needed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800" dirty="0"/>
              <a:t>Recommend service users to an appropriate level of support or other services, health professionals, sources of information…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800" dirty="0"/>
              <a:t>Service users will be signposted to organisations such as:</a:t>
            </a:r>
          </a:p>
          <a:p>
            <a:r>
              <a:rPr lang="en-GB" sz="1800" b="1" dirty="0"/>
              <a:t>The autism group, Parenting special children, </a:t>
            </a:r>
          </a:p>
          <a:p>
            <a:r>
              <a:rPr lang="en-GB" sz="1800" b="1" dirty="0"/>
              <a:t>National Autistic Society, Clear Autism and others…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600" b="1" dirty="0"/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F8077EE9-BBBA-43A4-BA7E-9AD096560B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6" r="1" b="1"/>
          <a:stretch/>
        </p:blipFill>
        <p:spPr>
          <a:xfrm>
            <a:off x="0" y="4558748"/>
            <a:ext cx="6772752" cy="220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684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2">
            <a:extLst>
              <a:ext uri="{FF2B5EF4-FFF2-40B4-BE49-F238E27FC236}">
                <a16:creationId xmlns:a16="http://schemas.microsoft.com/office/drawing/2014/main" id="{534AE774-7140-49BE-8B41-57CD71D98C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615375-267F-43C2-B3C4-F01B4A8DC2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6707" y="554875"/>
            <a:ext cx="6164078" cy="20886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5200" b="1" dirty="0"/>
              <a:t>Workshops provided by partners</a:t>
            </a:r>
          </a:p>
        </p:txBody>
      </p:sp>
      <p:sp>
        <p:nvSpPr>
          <p:cNvPr id="13" name="Content Placeholder 13">
            <a:extLst>
              <a:ext uri="{FF2B5EF4-FFF2-40B4-BE49-F238E27FC236}">
                <a16:creationId xmlns:a16="http://schemas.microsoft.com/office/drawing/2014/main" id="{6170B748-5C15-470A-8978-B0C8507BE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01215" y="159027"/>
            <a:ext cx="6164078" cy="5605670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GB" sz="1600" dirty="0"/>
          </a:p>
          <a:p>
            <a:r>
              <a:rPr lang="en-GB" sz="1600" b="1" dirty="0"/>
              <a:t>The Autism Group </a:t>
            </a:r>
            <a:r>
              <a:rPr lang="en-GB" sz="1600" dirty="0"/>
              <a:t>– Single sessions covering the following topics; Girls and autism, High Anxiety, What about me, Adolescence and a telephone and home visit support service for those who are digitally excluded, have English as a second language or who have vision or hearing challenges.</a:t>
            </a:r>
          </a:p>
          <a:p>
            <a:endParaRPr lang="en-GB" sz="1600" dirty="0"/>
          </a:p>
          <a:p>
            <a:r>
              <a:rPr lang="en-GB" sz="1600" b="1" dirty="0"/>
              <a:t>Parenting Special Children </a:t>
            </a:r>
            <a:r>
              <a:rPr lang="en-GB" sz="1600" dirty="0"/>
              <a:t>– Single sessions covering Sleep and Sensory Processing and a three session pre and post ADHD support programme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600" b="1" dirty="0"/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F8077EE9-BBBA-43A4-BA7E-9AD096560B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6" r="1" b="1"/>
          <a:stretch/>
        </p:blipFill>
        <p:spPr>
          <a:xfrm>
            <a:off x="0" y="4625009"/>
            <a:ext cx="6873998" cy="223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14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2">
            <a:extLst>
              <a:ext uri="{FF2B5EF4-FFF2-40B4-BE49-F238E27FC236}">
                <a16:creationId xmlns:a16="http://schemas.microsoft.com/office/drawing/2014/main" id="{534AE774-7140-49BE-8B41-57CD71D98C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615375-267F-43C2-B3C4-F01B4A8DC2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2067" y="554875"/>
            <a:ext cx="6981097" cy="20886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5200" b="1" dirty="0"/>
              <a:t>Short online courses available 24/7</a:t>
            </a:r>
          </a:p>
        </p:txBody>
      </p:sp>
      <p:sp>
        <p:nvSpPr>
          <p:cNvPr id="13" name="Content Placeholder 13">
            <a:extLst>
              <a:ext uri="{FF2B5EF4-FFF2-40B4-BE49-F238E27FC236}">
                <a16:creationId xmlns:a16="http://schemas.microsoft.com/office/drawing/2014/main" id="{6170B748-5C15-470A-8978-B0C8507BE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01215" y="554875"/>
            <a:ext cx="6164078" cy="499778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What is autism?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Navigating through services; autism from referral onwards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Communication and autism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Positive behaviour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Sensory difficulties and autism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What is ADHD?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ADHD; navigating through the process from diagnosis to beyond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ADHD management via therapies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ADHD in the BAME community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Food and mood (in development)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600" b="1" dirty="0"/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F8077EE9-BBBA-43A4-BA7E-9AD096560B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6" r="1" b="1"/>
          <a:stretch/>
        </p:blipFill>
        <p:spPr>
          <a:xfrm>
            <a:off x="0" y="4625009"/>
            <a:ext cx="6873998" cy="223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582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507</Words>
  <Application>Microsoft Office PowerPoint</Application>
  <PresentationFormat>Widescreen</PresentationFormat>
  <Paragraphs>39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The GEMS team</vt:lpstr>
      <vt:lpstr>Who is GEMS for?</vt:lpstr>
      <vt:lpstr>What do we provide?</vt:lpstr>
      <vt:lpstr>The GEMS website – currently for those aged 16+</vt:lpstr>
      <vt:lpstr>Our helpline</vt:lpstr>
      <vt:lpstr>Contacting our helpline</vt:lpstr>
      <vt:lpstr>Workshops provided by partners</vt:lpstr>
      <vt:lpstr>Short online courses available 24/7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Mamta Martin</dc:creator>
  <cp:lastModifiedBy>Debbie Rowe</cp:lastModifiedBy>
  <cp:revision>13</cp:revision>
  <dcterms:created xsi:type="dcterms:W3CDTF">2020-11-26T14:39:11Z</dcterms:created>
  <dcterms:modified xsi:type="dcterms:W3CDTF">2020-12-02T15:58:54Z</dcterms:modified>
</cp:coreProperties>
</file>