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96" r:id="rId3"/>
    <p:sldId id="261" r:id="rId4"/>
    <p:sldId id="343" r:id="rId5"/>
    <p:sldId id="346" r:id="rId6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1" autoAdjust="0"/>
    <p:restoredTop sz="94660"/>
  </p:normalViewPr>
  <p:slideViewPr>
    <p:cSldViewPr>
      <p:cViewPr>
        <p:scale>
          <a:sx n="76" d="100"/>
          <a:sy n="76" d="100"/>
        </p:scale>
        <p:origin x="-2052" y="-1002"/>
      </p:cViewPr>
      <p:guideLst>
        <p:guide orient="horz" pos="2160"/>
        <p:guide pos="2880"/>
      </p:guideLst>
    </p:cSldViewPr>
  </p:slideViewPr>
  <p:notesTextViewPr>
    <p:cViewPr>
      <p:scale>
        <a:sx n="20" d="100"/>
        <a:sy n="2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Sheet1!$A$2:$A$8</c:f>
              <c:strCache>
                <c:ptCount val="7"/>
                <c:pt idx="0">
                  <c:v>EYFS</c:v>
                </c:pt>
                <c:pt idx="1">
                  <c:v>Year 1</c:v>
                </c:pt>
                <c:pt idx="2">
                  <c:v>Year 2</c:v>
                </c:pt>
                <c:pt idx="3">
                  <c:v>Year 3</c:v>
                </c:pt>
                <c:pt idx="4">
                  <c:v>Year 4</c:v>
                </c:pt>
                <c:pt idx="5">
                  <c:v>Year 5</c:v>
                </c:pt>
                <c:pt idx="6">
                  <c:v>Year 6</c:v>
                </c:pt>
              </c:strCache>
            </c:strRef>
          </c:cat>
          <c:val>
            <c:numRef>
              <c:f>Sheet1!$B$2:$B$8</c:f>
              <c:numCache>
                <c:formatCode>0%</c:formatCode>
                <c:ptCount val="7"/>
                <c:pt idx="0">
                  <c:v>0.17</c:v>
                </c:pt>
                <c:pt idx="1">
                  <c:v>0.18</c:v>
                </c:pt>
                <c:pt idx="2">
                  <c:v>0.09</c:v>
                </c:pt>
                <c:pt idx="3">
                  <c:v>0.17</c:v>
                </c:pt>
                <c:pt idx="4">
                  <c:v>0.15</c:v>
                </c:pt>
                <c:pt idx="5">
                  <c:v>0.11</c:v>
                </c:pt>
                <c:pt idx="6">
                  <c:v>0.12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99057344854674E-2"/>
          <c:y val="4.1783843647944671E-2"/>
          <c:w val="0.93087195600942652"/>
          <c:h val="0.765763973671369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EYFS</c:v>
                </c:pt>
                <c:pt idx="1">
                  <c:v>Year 1</c:v>
                </c:pt>
                <c:pt idx="2">
                  <c:v>Year 2</c:v>
                </c:pt>
                <c:pt idx="3">
                  <c:v>Year 3</c:v>
                </c:pt>
                <c:pt idx="4">
                  <c:v>Year 4</c:v>
                </c:pt>
                <c:pt idx="5">
                  <c:v>Year 5</c:v>
                </c:pt>
                <c:pt idx="6">
                  <c:v>Year 6</c:v>
                </c:pt>
              </c:strCache>
            </c:strRef>
          </c:cat>
          <c:val>
            <c:numRef>
              <c:f>Sheet1!$B$2:$B$8</c:f>
              <c:numCache>
                <c:formatCode>0%</c:formatCode>
                <c:ptCount val="7"/>
                <c:pt idx="0">
                  <c:v>0.73333333333333328</c:v>
                </c:pt>
                <c:pt idx="1">
                  <c:v>0.6</c:v>
                </c:pt>
                <c:pt idx="2">
                  <c:v>0.45</c:v>
                </c:pt>
                <c:pt idx="3">
                  <c:v>0.56666666666666665</c:v>
                </c:pt>
                <c:pt idx="4">
                  <c:v>0.53333333333333333</c:v>
                </c:pt>
                <c:pt idx="5">
                  <c:v>0.55000000000000004</c:v>
                </c:pt>
                <c:pt idx="6">
                  <c:v>0.4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EYFS</c:v>
                </c:pt>
                <c:pt idx="1">
                  <c:v>Year 1</c:v>
                </c:pt>
                <c:pt idx="2">
                  <c:v>Year 2</c:v>
                </c:pt>
                <c:pt idx="3">
                  <c:v>Year 3</c:v>
                </c:pt>
                <c:pt idx="4">
                  <c:v>Year 4</c:v>
                </c:pt>
                <c:pt idx="5">
                  <c:v>Year 5</c:v>
                </c:pt>
                <c:pt idx="6">
                  <c:v>Year 6</c:v>
                </c:pt>
              </c:strCache>
            </c:strRef>
          </c:cat>
          <c:val>
            <c:numRef>
              <c:f>Sheet1!$C$2:$C$8</c:f>
              <c:numCache>
                <c:formatCode>0%</c:formatCode>
                <c:ptCount val="7"/>
                <c:pt idx="0">
                  <c:v>0.4</c:v>
                </c:pt>
                <c:pt idx="1">
                  <c:v>0.43</c:v>
                </c:pt>
                <c:pt idx="2">
                  <c:v>0.2</c:v>
                </c:pt>
                <c:pt idx="3">
                  <c:v>0.4</c:v>
                </c:pt>
                <c:pt idx="4">
                  <c:v>0.35</c:v>
                </c:pt>
                <c:pt idx="5">
                  <c:v>0.25</c:v>
                </c:pt>
                <c:pt idx="6">
                  <c:v>0.28000000000000003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146823424"/>
        <c:axId val="146825216"/>
      </c:barChart>
      <c:catAx>
        <c:axId val="1468234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6825216"/>
        <c:crosses val="autoZero"/>
        <c:auto val="1"/>
        <c:lblAlgn val="ctr"/>
        <c:lblOffset val="100"/>
        <c:noMultiLvlLbl val="0"/>
      </c:catAx>
      <c:valAx>
        <c:axId val="14682521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468234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Strongly Agree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92D05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Sheet1!$A$2:$A$22</c:f>
              <c:strCache>
                <c:ptCount val="21"/>
                <c:pt idx="0">
                  <c:v>Q22. Oldfield enables each individual regardless of ability to achieve their full potential.</c:v>
                </c:pt>
                <c:pt idx="1">
                  <c:v>Q21. Oldfield makes learning fun.</c:v>
                </c:pt>
                <c:pt idx="2">
                  <c:v>Q20. Oldfield staff and pupils contribute to developing a positive school culture.</c:v>
                </c:pt>
                <c:pt idx="3">
                  <c:v>Q19. Oldfield encourages and welcomes participation from the whole family in school events.</c:v>
                </c:pt>
                <c:pt idx="4">
                  <c:v>Q18. Children are encouraged to share their opinions and ideas about personal and whole school issues at Oldfield.</c:v>
                </c:pt>
                <c:pt idx="5">
                  <c:v>Q17. Children are encouraged to eat healthily and are offered the opportunity to take part in regular exercise at Oldfield.</c:v>
                </c:pt>
                <c:pt idx="6">
                  <c:v>Q16. The arrangements for my son or daughter to settle in when he or she started at Oldfield were good.</c:v>
                </c:pt>
                <c:pt idx="7">
                  <c:v>Q15. There is a good range of extra curricular activities at Oldfield that my child finds interesting and enjoyable.</c:v>
                </c:pt>
                <c:pt idx="8">
                  <c:v>Q14. Oldfield staff encourage my child to become mature and independent.</c:v>
                </c:pt>
                <c:pt idx="9">
                  <c:v>Q13. Oldfield provides appropriate homework.</c:v>
                </c:pt>
                <c:pt idx="10">
                  <c:v>Q12. Oldfield seeks the views of parents and takes account of our suggestions and concerns.</c:v>
                </c:pt>
                <c:pt idx="11">
                  <c:v>Q11. Oldfield staff treat my child fairly.</c:v>
                </c:pt>
                <c:pt idx="12">
                  <c:v>Q10. Oldfield is led and managed well.</c:v>
                </c:pt>
                <c:pt idx="13">
                  <c:v>Q9. Oldfield staff expect my child to work hard and do his or her best.</c:v>
                </c:pt>
                <c:pt idx="14">
                  <c:v>Q8. I feel comfortable about approaching Oldfield with questions or a problem or complaint.</c:v>
                </c:pt>
                <c:pt idx="15">
                  <c:v>Q7. I am kept well informed about how my child is getting on at Oldfield.</c:v>
                </c:pt>
                <c:pt idx="16">
                  <c:v>Q6. Teaching at Oldfield is good.</c:v>
                </c:pt>
                <c:pt idx="17">
                  <c:v>Q5. My child is not bullied or harassed at Oldfield.</c:v>
                </c:pt>
                <c:pt idx="18">
                  <c:v>Q4. Pupils at Oldfield behave well.</c:v>
                </c:pt>
                <c:pt idx="19">
                  <c:v>Q3. My child is making good progress at Oldfield.</c:v>
                </c:pt>
                <c:pt idx="20">
                  <c:v>Q2. My child likes Oldfield.</c:v>
                </c:pt>
              </c:strCache>
            </c:strRef>
          </c:cat>
          <c:val>
            <c:numRef>
              <c:f>Sheet1!$B$2:$B$22</c:f>
              <c:numCache>
                <c:formatCode>0%</c:formatCode>
                <c:ptCount val="21"/>
                <c:pt idx="0">
                  <c:v>0.34</c:v>
                </c:pt>
                <c:pt idx="1">
                  <c:v>0.48</c:v>
                </c:pt>
                <c:pt idx="2">
                  <c:v>0.54</c:v>
                </c:pt>
                <c:pt idx="3">
                  <c:v>0.52</c:v>
                </c:pt>
                <c:pt idx="4">
                  <c:v>0.33</c:v>
                </c:pt>
                <c:pt idx="5">
                  <c:v>0.5</c:v>
                </c:pt>
                <c:pt idx="6">
                  <c:v>0.51</c:v>
                </c:pt>
                <c:pt idx="7">
                  <c:v>0.35</c:v>
                </c:pt>
                <c:pt idx="8">
                  <c:v>0.51</c:v>
                </c:pt>
                <c:pt idx="9">
                  <c:v>0.31</c:v>
                </c:pt>
                <c:pt idx="10">
                  <c:v>0.32</c:v>
                </c:pt>
                <c:pt idx="11">
                  <c:v>0.51380000000000003</c:v>
                </c:pt>
                <c:pt idx="12">
                  <c:v>0.72</c:v>
                </c:pt>
                <c:pt idx="13">
                  <c:v>0.55000000000000004</c:v>
                </c:pt>
                <c:pt idx="14">
                  <c:v>0.48620000000000002</c:v>
                </c:pt>
                <c:pt idx="15">
                  <c:v>0.21</c:v>
                </c:pt>
                <c:pt idx="16">
                  <c:v>0.55000000000000004</c:v>
                </c:pt>
                <c:pt idx="17">
                  <c:v>0.38</c:v>
                </c:pt>
                <c:pt idx="18">
                  <c:v>0.4</c:v>
                </c:pt>
                <c:pt idx="19">
                  <c:v>0.48</c:v>
                </c:pt>
                <c:pt idx="20">
                  <c:v>0.7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Agree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Sheet1!$A$2:$A$22</c:f>
              <c:strCache>
                <c:ptCount val="21"/>
                <c:pt idx="0">
                  <c:v>Q22. Oldfield enables each individual regardless of ability to achieve their full potential.</c:v>
                </c:pt>
                <c:pt idx="1">
                  <c:v>Q21. Oldfield makes learning fun.</c:v>
                </c:pt>
                <c:pt idx="2">
                  <c:v>Q20. Oldfield staff and pupils contribute to developing a positive school culture.</c:v>
                </c:pt>
                <c:pt idx="3">
                  <c:v>Q19. Oldfield encourages and welcomes participation from the whole family in school events.</c:v>
                </c:pt>
                <c:pt idx="4">
                  <c:v>Q18. Children are encouraged to share their opinions and ideas about personal and whole school issues at Oldfield.</c:v>
                </c:pt>
                <c:pt idx="5">
                  <c:v>Q17. Children are encouraged to eat healthily and are offered the opportunity to take part in regular exercise at Oldfield.</c:v>
                </c:pt>
                <c:pt idx="6">
                  <c:v>Q16. The arrangements for my son or daughter to settle in when he or she started at Oldfield were good.</c:v>
                </c:pt>
                <c:pt idx="7">
                  <c:v>Q15. There is a good range of extra curricular activities at Oldfield that my child finds interesting and enjoyable.</c:v>
                </c:pt>
                <c:pt idx="8">
                  <c:v>Q14. Oldfield staff encourage my child to become mature and independent.</c:v>
                </c:pt>
                <c:pt idx="9">
                  <c:v>Q13. Oldfield provides appropriate homework.</c:v>
                </c:pt>
                <c:pt idx="10">
                  <c:v>Q12. Oldfield seeks the views of parents and takes account of our suggestions and concerns.</c:v>
                </c:pt>
                <c:pt idx="11">
                  <c:v>Q11. Oldfield staff treat my child fairly.</c:v>
                </c:pt>
                <c:pt idx="12">
                  <c:v>Q10. Oldfield is led and managed well.</c:v>
                </c:pt>
                <c:pt idx="13">
                  <c:v>Q9. Oldfield staff expect my child to work hard and do his or her best.</c:v>
                </c:pt>
                <c:pt idx="14">
                  <c:v>Q8. I feel comfortable about approaching Oldfield with questions or a problem or complaint.</c:v>
                </c:pt>
                <c:pt idx="15">
                  <c:v>Q7. I am kept well informed about how my child is getting on at Oldfield.</c:v>
                </c:pt>
                <c:pt idx="16">
                  <c:v>Q6. Teaching at Oldfield is good.</c:v>
                </c:pt>
                <c:pt idx="17">
                  <c:v>Q5. My child is not bullied or harassed at Oldfield.</c:v>
                </c:pt>
                <c:pt idx="18">
                  <c:v>Q4. Pupils at Oldfield behave well.</c:v>
                </c:pt>
                <c:pt idx="19">
                  <c:v>Q3. My child is making good progress at Oldfield.</c:v>
                </c:pt>
                <c:pt idx="20">
                  <c:v>Q2. My child likes Oldfield.</c:v>
                </c:pt>
              </c:strCache>
            </c:strRef>
          </c:cat>
          <c:val>
            <c:numRef>
              <c:f>Sheet1!$C$2:$C$22</c:f>
              <c:numCache>
                <c:formatCode>0%</c:formatCode>
                <c:ptCount val="21"/>
                <c:pt idx="0">
                  <c:v>0.6</c:v>
                </c:pt>
                <c:pt idx="1">
                  <c:v>0.5</c:v>
                </c:pt>
                <c:pt idx="2">
                  <c:v>0.45</c:v>
                </c:pt>
                <c:pt idx="3">
                  <c:v>0.45</c:v>
                </c:pt>
                <c:pt idx="4">
                  <c:v>0.63</c:v>
                </c:pt>
                <c:pt idx="5">
                  <c:v>0.45</c:v>
                </c:pt>
                <c:pt idx="6">
                  <c:v>0.46</c:v>
                </c:pt>
                <c:pt idx="7">
                  <c:v>0.46</c:v>
                </c:pt>
                <c:pt idx="8">
                  <c:v>0.47</c:v>
                </c:pt>
                <c:pt idx="9">
                  <c:v>0.55000000000000004</c:v>
                </c:pt>
                <c:pt idx="10">
                  <c:v>0.62</c:v>
                </c:pt>
                <c:pt idx="11">
                  <c:v>0.43</c:v>
                </c:pt>
                <c:pt idx="12">
                  <c:v>0.28000000000000003</c:v>
                </c:pt>
                <c:pt idx="13">
                  <c:v>0.41</c:v>
                </c:pt>
                <c:pt idx="14">
                  <c:v>0.46</c:v>
                </c:pt>
                <c:pt idx="15">
                  <c:v>0.64</c:v>
                </c:pt>
                <c:pt idx="16">
                  <c:v>0.43</c:v>
                </c:pt>
                <c:pt idx="17">
                  <c:v>0.51</c:v>
                </c:pt>
                <c:pt idx="18">
                  <c:v>0.57999999999999996</c:v>
                </c:pt>
                <c:pt idx="19">
                  <c:v>0.51</c:v>
                </c:pt>
                <c:pt idx="20">
                  <c:v>0.28999999999999998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Disagree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6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Sheet1!$A$2:$A$22</c:f>
              <c:strCache>
                <c:ptCount val="21"/>
                <c:pt idx="0">
                  <c:v>Q22. Oldfield enables each individual regardless of ability to achieve their full potential.</c:v>
                </c:pt>
                <c:pt idx="1">
                  <c:v>Q21. Oldfield makes learning fun.</c:v>
                </c:pt>
                <c:pt idx="2">
                  <c:v>Q20. Oldfield staff and pupils contribute to developing a positive school culture.</c:v>
                </c:pt>
                <c:pt idx="3">
                  <c:v>Q19. Oldfield encourages and welcomes participation from the whole family in school events.</c:v>
                </c:pt>
                <c:pt idx="4">
                  <c:v>Q18. Children are encouraged to share their opinions and ideas about personal and whole school issues at Oldfield.</c:v>
                </c:pt>
                <c:pt idx="5">
                  <c:v>Q17. Children are encouraged to eat healthily and are offered the opportunity to take part in regular exercise at Oldfield.</c:v>
                </c:pt>
                <c:pt idx="6">
                  <c:v>Q16. The arrangements for my son or daughter to settle in when he or she started at Oldfield were good.</c:v>
                </c:pt>
                <c:pt idx="7">
                  <c:v>Q15. There is a good range of extra curricular activities at Oldfield that my child finds interesting and enjoyable.</c:v>
                </c:pt>
                <c:pt idx="8">
                  <c:v>Q14. Oldfield staff encourage my child to become mature and independent.</c:v>
                </c:pt>
                <c:pt idx="9">
                  <c:v>Q13. Oldfield provides appropriate homework.</c:v>
                </c:pt>
                <c:pt idx="10">
                  <c:v>Q12. Oldfield seeks the views of parents and takes account of our suggestions and concerns.</c:v>
                </c:pt>
                <c:pt idx="11">
                  <c:v>Q11. Oldfield staff treat my child fairly.</c:v>
                </c:pt>
                <c:pt idx="12">
                  <c:v>Q10. Oldfield is led and managed well.</c:v>
                </c:pt>
                <c:pt idx="13">
                  <c:v>Q9. Oldfield staff expect my child to work hard and do his or her best.</c:v>
                </c:pt>
                <c:pt idx="14">
                  <c:v>Q8. I feel comfortable about approaching Oldfield with questions or a problem or complaint.</c:v>
                </c:pt>
                <c:pt idx="15">
                  <c:v>Q7. I am kept well informed about how my child is getting on at Oldfield.</c:v>
                </c:pt>
                <c:pt idx="16">
                  <c:v>Q6. Teaching at Oldfield is good.</c:v>
                </c:pt>
                <c:pt idx="17">
                  <c:v>Q5. My child is not bullied or harassed at Oldfield.</c:v>
                </c:pt>
                <c:pt idx="18">
                  <c:v>Q4. Pupils at Oldfield behave well.</c:v>
                </c:pt>
                <c:pt idx="19">
                  <c:v>Q3. My child is making good progress at Oldfield.</c:v>
                </c:pt>
                <c:pt idx="20">
                  <c:v>Q2. My child likes Oldfield.</c:v>
                </c:pt>
              </c:strCache>
            </c:strRef>
          </c:cat>
          <c:val>
            <c:numRef>
              <c:f>Sheet1!$D$2:$D$22</c:f>
              <c:numCache>
                <c:formatCode>0%</c:formatCode>
                <c:ptCount val="21"/>
                <c:pt idx="0">
                  <c:v>0.04</c:v>
                </c:pt>
                <c:pt idx="1">
                  <c:v>0.01</c:v>
                </c:pt>
                <c:pt idx="2">
                  <c:v>1.38E-2</c:v>
                </c:pt>
                <c:pt idx="3">
                  <c:v>0.02</c:v>
                </c:pt>
                <c:pt idx="4">
                  <c:v>0.05</c:v>
                </c:pt>
                <c:pt idx="5">
                  <c:v>0.04</c:v>
                </c:pt>
                <c:pt idx="6">
                  <c:v>0.03</c:v>
                </c:pt>
                <c:pt idx="7">
                  <c:v>0.17</c:v>
                </c:pt>
                <c:pt idx="8">
                  <c:v>2.29E-2</c:v>
                </c:pt>
                <c:pt idx="9">
                  <c:v>0.12</c:v>
                </c:pt>
                <c:pt idx="10">
                  <c:v>0.06</c:v>
                </c:pt>
                <c:pt idx="11">
                  <c:v>0.06</c:v>
                </c:pt>
                <c:pt idx="12">
                  <c:v>0</c:v>
                </c:pt>
                <c:pt idx="13">
                  <c:v>0.03</c:v>
                </c:pt>
                <c:pt idx="14">
                  <c:v>0.04</c:v>
                </c:pt>
                <c:pt idx="15">
                  <c:v>0.15</c:v>
                </c:pt>
                <c:pt idx="16">
                  <c:v>0.01</c:v>
                </c:pt>
                <c:pt idx="17">
                  <c:v>0.09</c:v>
                </c:pt>
                <c:pt idx="18">
                  <c:v>0.01</c:v>
                </c:pt>
                <c:pt idx="19">
                  <c:v>0.01</c:v>
                </c:pt>
                <c:pt idx="20">
                  <c:v>0.01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Strongly Disagree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</c:spPr>
          <c:invertIfNegative val="0"/>
          <c:cat>
            <c:strRef>
              <c:f>Sheet1!$A$2:$A$22</c:f>
              <c:strCache>
                <c:ptCount val="21"/>
                <c:pt idx="0">
                  <c:v>Q22. Oldfield enables each individual regardless of ability to achieve their full potential.</c:v>
                </c:pt>
                <c:pt idx="1">
                  <c:v>Q21. Oldfield makes learning fun.</c:v>
                </c:pt>
                <c:pt idx="2">
                  <c:v>Q20. Oldfield staff and pupils contribute to developing a positive school culture.</c:v>
                </c:pt>
                <c:pt idx="3">
                  <c:v>Q19. Oldfield encourages and welcomes participation from the whole family in school events.</c:v>
                </c:pt>
                <c:pt idx="4">
                  <c:v>Q18. Children are encouraged to share their opinions and ideas about personal and whole school issues at Oldfield.</c:v>
                </c:pt>
                <c:pt idx="5">
                  <c:v>Q17. Children are encouraged to eat healthily and are offered the opportunity to take part in regular exercise at Oldfield.</c:v>
                </c:pt>
                <c:pt idx="6">
                  <c:v>Q16. The arrangements for my son or daughter to settle in when he or she started at Oldfield were good.</c:v>
                </c:pt>
                <c:pt idx="7">
                  <c:v>Q15. There is a good range of extra curricular activities at Oldfield that my child finds interesting and enjoyable.</c:v>
                </c:pt>
                <c:pt idx="8">
                  <c:v>Q14. Oldfield staff encourage my child to become mature and independent.</c:v>
                </c:pt>
                <c:pt idx="9">
                  <c:v>Q13. Oldfield provides appropriate homework.</c:v>
                </c:pt>
                <c:pt idx="10">
                  <c:v>Q12. Oldfield seeks the views of parents and takes account of our suggestions and concerns.</c:v>
                </c:pt>
                <c:pt idx="11">
                  <c:v>Q11. Oldfield staff treat my child fairly.</c:v>
                </c:pt>
                <c:pt idx="12">
                  <c:v>Q10. Oldfield is led and managed well.</c:v>
                </c:pt>
                <c:pt idx="13">
                  <c:v>Q9. Oldfield staff expect my child to work hard and do his or her best.</c:v>
                </c:pt>
                <c:pt idx="14">
                  <c:v>Q8. I feel comfortable about approaching Oldfield with questions or a problem or complaint.</c:v>
                </c:pt>
                <c:pt idx="15">
                  <c:v>Q7. I am kept well informed about how my child is getting on at Oldfield.</c:v>
                </c:pt>
                <c:pt idx="16">
                  <c:v>Q6. Teaching at Oldfield is good.</c:v>
                </c:pt>
                <c:pt idx="17">
                  <c:v>Q5. My child is not bullied or harassed at Oldfield.</c:v>
                </c:pt>
                <c:pt idx="18">
                  <c:v>Q4. Pupils at Oldfield behave well.</c:v>
                </c:pt>
                <c:pt idx="19">
                  <c:v>Q3. My child is making good progress at Oldfield.</c:v>
                </c:pt>
                <c:pt idx="20">
                  <c:v>Q2. My child likes Oldfield.</c:v>
                </c:pt>
              </c:strCache>
            </c:strRef>
          </c:cat>
          <c:val>
            <c:numRef>
              <c:f>Sheet1!$E$2:$E$22</c:f>
              <c:numCache>
                <c:formatCode>0%</c:formatCode>
                <c:ptCount val="21"/>
                <c:pt idx="0">
                  <c:v>0.01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0.01</c:v>
                </c:pt>
                <c:pt idx="6">
                  <c:v>0</c:v>
                </c:pt>
                <c:pt idx="7">
                  <c:v>0.02</c:v>
                </c:pt>
                <c:pt idx="8">
                  <c:v>0</c:v>
                </c:pt>
                <c:pt idx="9">
                  <c:v>0.02</c:v>
                </c:pt>
                <c:pt idx="10">
                  <c:v>0.01</c:v>
                </c:pt>
                <c:pt idx="11">
                  <c:v>0</c:v>
                </c:pt>
                <c:pt idx="12">
                  <c:v>0</c:v>
                </c:pt>
                <c:pt idx="13">
                  <c:v>0.01</c:v>
                </c:pt>
                <c:pt idx="14">
                  <c:v>0.01</c:v>
                </c:pt>
                <c:pt idx="15">
                  <c:v>9.1999999999999998E-3</c:v>
                </c:pt>
                <c:pt idx="16">
                  <c:v>4.5999999999999999E-3</c:v>
                </c:pt>
                <c:pt idx="17">
                  <c:v>0.02</c:v>
                </c:pt>
                <c:pt idx="18">
                  <c:v>0.01</c:v>
                </c:pt>
                <c:pt idx="19">
                  <c:v>4.5999999999999999E-3</c:v>
                </c:pt>
                <c:pt idx="20">
                  <c:v>4.5999999999999999E-3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48468864"/>
        <c:axId val="148470400"/>
      </c:barChart>
      <c:catAx>
        <c:axId val="1484688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48470400"/>
        <c:crosses val="autoZero"/>
        <c:auto val="1"/>
        <c:lblAlgn val="ctr"/>
        <c:lblOffset val="100"/>
        <c:noMultiLvlLbl val="0"/>
      </c:catAx>
      <c:valAx>
        <c:axId val="148470400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14846886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92D05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Sheet1!$A$2:$A$22</c:f>
              <c:strCache>
                <c:ptCount val="21"/>
                <c:pt idx="0">
                  <c:v>Q22. Oldfield enables each individual regardless of ability to achieve their full potential.</c:v>
                </c:pt>
                <c:pt idx="1">
                  <c:v>Q21. Oldfield makes learning fun.</c:v>
                </c:pt>
                <c:pt idx="2">
                  <c:v>Q20. Oldfield staff and pupils contribute to developing a positive school culture.</c:v>
                </c:pt>
                <c:pt idx="3">
                  <c:v>Q19. Oldfield encourages and welcomes participation from the whole family in school events.</c:v>
                </c:pt>
                <c:pt idx="4">
                  <c:v>Q18. Children are encouraged to share their opinions and ideas about personal and whole school issues at Oldfield.</c:v>
                </c:pt>
                <c:pt idx="5">
                  <c:v>Q17. Children are encouraged to eat healthily and are offered the opportunity to take part in regular exercise at Oldfield.</c:v>
                </c:pt>
                <c:pt idx="6">
                  <c:v>Q16. The arrangements for my son or daughter to settle in when he or she started at Oldfield were good.</c:v>
                </c:pt>
                <c:pt idx="7">
                  <c:v>Q15. There is a good range of extra curricular activities at Oldfield that my child finds interesting and enjoyable.</c:v>
                </c:pt>
                <c:pt idx="8">
                  <c:v>Q14. Oldfield staff encourage my child to become mature and independent.</c:v>
                </c:pt>
                <c:pt idx="9">
                  <c:v>Q13. Oldfield provides appropriate homework.</c:v>
                </c:pt>
                <c:pt idx="10">
                  <c:v>Q12. Oldfield seeks the views of parents and takes account of our suggestions and concerns.</c:v>
                </c:pt>
                <c:pt idx="11">
                  <c:v>Q11. Oldfield staff treat my child fairly.</c:v>
                </c:pt>
                <c:pt idx="12">
                  <c:v>Q10. Oldfield is led and managed well.</c:v>
                </c:pt>
                <c:pt idx="13">
                  <c:v>Q9. Oldfield staff expect my child to work hard and do his or her best.</c:v>
                </c:pt>
                <c:pt idx="14">
                  <c:v>Q8. I feel comfortable about approaching Oldfield with questions or a problem or complaint.</c:v>
                </c:pt>
                <c:pt idx="15">
                  <c:v>Q7. I am kept well informed about how my child is getting on at Oldfield.</c:v>
                </c:pt>
                <c:pt idx="16">
                  <c:v>Q6. Teaching at Oldfield is good.</c:v>
                </c:pt>
                <c:pt idx="17">
                  <c:v>Q5. My child is not bullied or harassed at Oldfield.</c:v>
                </c:pt>
                <c:pt idx="18">
                  <c:v>Q4. Pupils at Oldfield behave well.</c:v>
                </c:pt>
                <c:pt idx="19">
                  <c:v>Q3. My child is making good progress at Oldfield.</c:v>
                </c:pt>
                <c:pt idx="20">
                  <c:v>Q2. My child likes Oldfield.</c:v>
                </c:pt>
              </c:strCache>
            </c:strRef>
          </c:cat>
          <c:val>
            <c:numRef>
              <c:f>Sheet1!$B$2:$B$22</c:f>
              <c:numCache>
                <c:formatCode>0%</c:formatCode>
                <c:ptCount val="21"/>
                <c:pt idx="0">
                  <c:v>0.34</c:v>
                </c:pt>
                <c:pt idx="1">
                  <c:v>0.48</c:v>
                </c:pt>
                <c:pt idx="2">
                  <c:v>0.54</c:v>
                </c:pt>
                <c:pt idx="3">
                  <c:v>0.52</c:v>
                </c:pt>
                <c:pt idx="4">
                  <c:v>0.33</c:v>
                </c:pt>
                <c:pt idx="5">
                  <c:v>0.5</c:v>
                </c:pt>
                <c:pt idx="6">
                  <c:v>0.51</c:v>
                </c:pt>
                <c:pt idx="7">
                  <c:v>0.35</c:v>
                </c:pt>
                <c:pt idx="8">
                  <c:v>0.51</c:v>
                </c:pt>
                <c:pt idx="9">
                  <c:v>0.31</c:v>
                </c:pt>
                <c:pt idx="10">
                  <c:v>0.32</c:v>
                </c:pt>
                <c:pt idx="11">
                  <c:v>0.51380000000000003</c:v>
                </c:pt>
                <c:pt idx="12">
                  <c:v>0.72</c:v>
                </c:pt>
                <c:pt idx="13">
                  <c:v>0.55000000000000004</c:v>
                </c:pt>
                <c:pt idx="14">
                  <c:v>0.48620000000000002</c:v>
                </c:pt>
                <c:pt idx="15">
                  <c:v>0.21</c:v>
                </c:pt>
                <c:pt idx="16">
                  <c:v>0.55000000000000004</c:v>
                </c:pt>
                <c:pt idx="17">
                  <c:v>0.38</c:v>
                </c:pt>
                <c:pt idx="18">
                  <c:v>0.4</c:v>
                </c:pt>
                <c:pt idx="19">
                  <c:v>0.48</c:v>
                </c:pt>
                <c:pt idx="20">
                  <c:v>0.7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bg1"/>
            </a:solidFill>
            <a:ln>
              <a:solidFill>
                <a:srgbClr val="00B05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Sheet1!$A$2:$A$22</c:f>
              <c:strCache>
                <c:ptCount val="21"/>
                <c:pt idx="0">
                  <c:v>Q22. Oldfield enables each individual regardless of ability to achieve their full potential.</c:v>
                </c:pt>
                <c:pt idx="1">
                  <c:v>Q21. Oldfield makes learning fun.</c:v>
                </c:pt>
                <c:pt idx="2">
                  <c:v>Q20. Oldfield staff and pupils contribute to developing a positive school culture.</c:v>
                </c:pt>
                <c:pt idx="3">
                  <c:v>Q19. Oldfield encourages and welcomes participation from the whole family in school events.</c:v>
                </c:pt>
                <c:pt idx="4">
                  <c:v>Q18. Children are encouraged to share their opinions and ideas about personal and whole school issues at Oldfield.</c:v>
                </c:pt>
                <c:pt idx="5">
                  <c:v>Q17. Children are encouraged to eat healthily and are offered the opportunity to take part in regular exercise at Oldfield.</c:v>
                </c:pt>
                <c:pt idx="6">
                  <c:v>Q16. The arrangements for my son or daughter to settle in when he or she started at Oldfield were good.</c:v>
                </c:pt>
                <c:pt idx="7">
                  <c:v>Q15. There is a good range of extra curricular activities at Oldfield that my child finds interesting and enjoyable.</c:v>
                </c:pt>
                <c:pt idx="8">
                  <c:v>Q14. Oldfield staff encourage my child to become mature and independent.</c:v>
                </c:pt>
                <c:pt idx="9">
                  <c:v>Q13. Oldfield provides appropriate homework.</c:v>
                </c:pt>
                <c:pt idx="10">
                  <c:v>Q12. Oldfield seeks the views of parents and takes account of our suggestions and concerns.</c:v>
                </c:pt>
                <c:pt idx="11">
                  <c:v>Q11. Oldfield staff treat my child fairly.</c:v>
                </c:pt>
                <c:pt idx="12">
                  <c:v>Q10. Oldfield is led and managed well.</c:v>
                </c:pt>
                <c:pt idx="13">
                  <c:v>Q9. Oldfield staff expect my child to work hard and do his or her best.</c:v>
                </c:pt>
                <c:pt idx="14">
                  <c:v>Q8. I feel comfortable about approaching Oldfield with questions or a problem or complaint.</c:v>
                </c:pt>
                <c:pt idx="15">
                  <c:v>Q7. I am kept well informed about how my child is getting on at Oldfield.</c:v>
                </c:pt>
                <c:pt idx="16">
                  <c:v>Q6. Teaching at Oldfield is good.</c:v>
                </c:pt>
                <c:pt idx="17">
                  <c:v>Q5. My child is not bullied or harassed at Oldfield.</c:v>
                </c:pt>
                <c:pt idx="18">
                  <c:v>Q4. Pupils at Oldfield behave well.</c:v>
                </c:pt>
                <c:pt idx="19">
                  <c:v>Q3. My child is making good progress at Oldfield.</c:v>
                </c:pt>
                <c:pt idx="20">
                  <c:v>Q2. My child likes Oldfield.</c:v>
                </c:pt>
              </c:strCache>
            </c:strRef>
          </c:cat>
          <c:val>
            <c:numRef>
              <c:f>Sheet1!$C$2:$C$22</c:f>
              <c:numCache>
                <c:formatCode>0%</c:formatCode>
                <c:ptCount val="21"/>
                <c:pt idx="0">
                  <c:v>0.4</c:v>
                </c:pt>
                <c:pt idx="1">
                  <c:v>0.45</c:v>
                </c:pt>
                <c:pt idx="2">
                  <c:v>0.55000000000000004</c:v>
                </c:pt>
                <c:pt idx="3">
                  <c:v>0.54</c:v>
                </c:pt>
                <c:pt idx="4">
                  <c:v>0.3</c:v>
                </c:pt>
                <c:pt idx="5">
                  <c:v>0.53</c:v>
                </c:pt>
                <c:pt idx="6">
                  <c:v>0.56999999999999995</c:v>
                </c:pt>
                <c:pt idx="7">
                  <c:v>0.32</c:v>
                </c:pt>
                <c:pt idx="8">
                  <c:v>0.45</c:v>
                </c:pt>
                <c:pt idx="9">
                  <c:v>0.28000000000000003</c:v>
                </c:pt>
                <c:pt idx="10">
                  <c:v>0.27</c:v>
                </c:pt>
                <c:pt idx="11">
                  <c:v>0.51</c:v>
                </c:pt>
                <c:pt idx="12">
                  <c:v>0.68</c:v>
                </c:pt>
                <c:pt idx="13">
                  <c:v>0.53</c:v>
                </c:pt>
                <c:pt idx="14">
                  <c:v>0.49</c:v>
                </c:pt>
                <c:pt idx="15">
                  <c:v>0.26</c:v>
                </c:pt>
                <c:pt idx="16">
                  <c:v>0.51</c:v>
                </c:pt>
                <c:pt idx="17">
                  <c:v>0.41</c:v>
                </c:pt>
                <c:pt idx="18">
                  <c:v>0.37</c:v>
                </c:pt>
                <c:pt idx="19">
                  <c:v>0.5</c:v>
                </c:pt>
                <c:pt idx="20">
                  <c:v>0.67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50999424"/>
        <c:axId val="151000960"/>
      </c:barChart>
      <c:catAx>
        <c:axId val="15099942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51000960"/>
        <c:crosses val="autoZero"/>
        <c:auto val="1"/>
        <c:lblAlgn val="ctr"/>
        <c:lblOffset val="100"/>
        <c:noMultiLvlLbl val="0"/>
      </c:catAx>
      <c:valAx>
        <c:axId val="151000960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15099942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8442765618634964"/>
          <c:y val="2.7172813648571686E-2"/>
          <c:w val="0.47972492667933014"/>
          <c:h val="0.8622704023677110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Sheet1!$A$2:$A$22</c:f>
              <c:strCache>
                <c:ptCount val="21"/>
                <c:pt idx="0">
                  <c:v>Q22. Oldfield enables each individual regardless of ability to achieve their full potential.</c:v>
                </c:pt>
                <c:pt idx="1">
                  <c:v>Q21. Oldfield makes learning fun.</c:v>
                </c:pt>
                <c:pt idx="2">
                  <c:v>Q20. Oldfield staff and pupils contribute to developing a positive school culture.</c:v>
                </c:pt>
                <c:pt idx="3">
                  <c:v>Q19. Oldfield encourages and welcomes participation from the whole family in school events.</c:v>
                </c:pt>
                <c:pt idx="4">
                  <c:v>Q18. Children are encouraged to share their opinions and ideas about personal and whole school issues at Oldfield.</c:v>
                </c:pt>
                <c:pt idx="5">
                  <c:v>Q17. Children are encouraged to eat healthily and are offered the opportunity to take part in regular exercise at Oldfield.</c:v>
                </c:pt>
                <c:pt idx="6">
                  <c:v>Q16. The arrangements for my son or daughter to settle in when he or she started at Oldfield were good.</c:v>
                </c:pt>
                <c:pt idx="7">
                  <c:v>Q15. There is a good range of extra curricular activities at Oldfield that my child finds interesting and enjoyable.</c:v>
                </c:pt>
                <c:pt idx="8">
                  <c:v>Q14. Oldfield staff encourage my child to become mature and independent.</c:v>
                </c:pt>
                <c:pt idx="9">
                  <c:v>Q13. Oldfield provides appropriate homework.</c:v>
                </c:pt>
                <c:pt idx="10">
                  <c:v>Q12. Oldfield seeks the views of parents and takes account of our suggestions and concerns.</c:v>
                </c:pt>
                <c:pt idx="11">
                  <c:v>Q11. Oldfield staff treat my child fairly.</c:v>
                </c:pt>
                <c:pt idx="12">
                  <c:v>Q10. Oldfield is led and managed well.</c:v>
                </c:pt>
                <c:pt idx="13">
                  <c:v>Q9. Oldfield staff expect my child to work hard and do his or her best.</c:v>
                </c:pt>
                <c:pt idx="14">
                  <c:v>Q8. I feel comfortable about approaching Oldfield with questions or a problem or complaint.</c:v>
                </c:pt>
                <c:pt idx="15">
                  <c:v>Q7. I am kept well informed about how my child is getting on at Oldfield.</c:v>
                </c:pt>
                <c:pt idx="16">
                  <c:v>Q6. Teaching at Oldfield is good.</c:v>
                </c:pt>
                <c:pt idx="17">
                  <c:v>Q5. My child is not bullied or harassed at Oldfield.</c:v>
                </c:pt>
                <c:pt idx="18">
                  <c:v>Q4. Pupils at Oldfield behave well.</c:v>
                </c:pt>
                <c:pt idx="19">
                  <c:v>Q3. My child is making good progress at Oldfield.</c:v>
                </c:pt>
                <c:pt idx="20">
                  <c:v>Q2. My child likes Oldfield.</c:v>
                </c:pt>
              </c:strCache>
            </c:strRef>
          </c:cat>
          <c:val>
            <c:numRef>
              <c:f>Sheet1!$B$2:$B$22</c:f>
              <c:numCache>
                <c:formatCode>0%</c:formatCode>
                <c:ptCount val="21"/>
                <c:pt idx="0">
                  <c:v>0.05</c:v>
                </c:pt>
                <c:pt idx="1">
                  <c:v>0.01</c:v>
                </c:pt>
                <c:pt idx="2">
                  <c:v>0.01</c:v>
                </c:pt>
                <c:pt idx="3">
                  <c:v>0.02</c:v>
                </c:pt>
                <c:pt idx="4">
                  <c:v>0.05</c:v>
                </c:pt>
                <c:pt idx="5">
                  <c:v>0.05</c:v>
                </c:pt>
                <c:pt idx="6">
                  <c:v>0.03</c:v>
                </c:pt>
                <c:pt idx="7">
                  <c:v>0.19</c:v>
                </c:pt>
                <c:pt idx="8">
                  <c:v>0.02</c:v>
                </c:pt>
                <c:pt idx="9">
                  <c:v>0.13999999999999999</c:v>
                </c:pt>
                <c:pt idx="10">
                  <c:v>6.9999999999999993E-2</c:v>
                </c:pt>
                <c:pt idx="11">
                  <c:v>0.06</c:v>
                </c:pt>
                <c:pt idx="12">
                  <c:v>0</c:v>
                </c:pt>
                <c:pt idx="13">
                  <c:v>0.04</c:v>
                </c:pt>
                <c:pt idx="14">
                  <c:v>0.05</c:v>
                </c:pt>
                <c:pt idx="15">
                  <c:v>0.16</c:v>
                </c:pt>
                <c:pt idx="16">
                  <c:v>0.01</c:v>
                </c:pt>
                <c:pt idx="17">
                  <c:v>0.11</c:v>
                </c:pt>
                <c:pt idx="18">
                  <c:v>0.02</c:v>
                </c:pt>
                <c:pt idx="19">
                  <c:v>0.01</c:v>
                </c:pt>
                <c:pt idx="20">
                  <c:v>0.01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bg1"/>
            </a:solidFill>
            <a:ln>
              <a:solidFill>
                <a:srgbClr val="C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Sheet1!$A$2:$A$22</c:f>
              <c:strCache>
                <c:ptCount val="21"/>
                <c:pt idx="0">
                  <c:v>Q22. Oldfield enables each individual regardless of ability to achieve their full potential.</c:v>
                </c:pt>
                <c:pt idx="1">
                  <c:v>Q21. Oldfield makes learning fun.</c:v>
                </c:pt>
                <c:pt idx="2">
                  <c:v>Q20. Oldfield staff and pupils contribute to developing a positive school culture.</c:v>
                </c:pt>
                <c:pt idx="3">
                  <c:v>Q19. Oldfield encourages and welcomes participation from the whole family in school events.</c:v>
                </c:pt>
                <c:pt idx="4">
                  <c:v>Q18. Children are encouraged to share their opinions and ideas about personal and whole school issues at Oldfield.</c:v>
                </c:pt>
                <c:pt idx="5">
                  <c:v>Q17. Children are encouraged to eat healthily and are offered the opportunity to take part in regular exercise at Oldfield.</c:v>
                </c:pt>
                <c:pt idx="6">
                  <c:v>Q16. The arrangements for my son or daughter to settle in when he or she started at Oldfield were good.</c:v>
                </c:pt>
                <c:pt idx="7">
                  <c:v>Q15. There is a good range of extra curricular activities at Oldfield that my child finds interesting and enjoyable.</c:v>
                </c:pt>
                <c:pt idx="8">
                  <c:v>Q14. Oldfield staff encourage my child to become mature and independent.</c:v>
                </c:pt>
                <c:pt idx="9">
                  <c:v>Q13. Oldfield provides appropriate homework.</c:v>
                </c:pt>
                <c:pt idx="10">
                  <c:v>Q12. Oldfield seeks the views of parents and takes account of our suggestions and concerns.</c:v>
                </c:pt>
                <c:pt idx="11">
                  <c:v>Q11. Oldfield staff treat my child fairly.</c:v>
                </c:pt>
                <c:pt idx="12">
                  <c:v>Q10. Oldfield is led and managed well.</c:v>
                </c:pt>
                <c:pt idx="13">
                  <c:v>Q9. Oldfield staff expect my child to work hard and do his or her best.</c:v>
                </c:pt>
                <c:pt idx="14">
                  <c:v>Q8. I feel comfortable about approaching Oldfield with questions or a problem or complaint.</c:v>
                </c:pt>
                <c:pt idx="15">
                  <c:v>Q7. I am kept well informed about how my child is getting on at Oldfield.</c:v>
                </c:pt>
                <c:pt idx="16">
                  <c:v>Q6. Teaching at Oldfield is good.</c:v>
                </c:pt>
                <c:pt idx="17">
                  <c:v>Q5. My child is not bullied or harassed at Oldfield.</c:v>
                </c:pt>
                <c:pt idx="18">
                  <c:v>Q4. Pupils at Oldfield behave well.</c:v>
                </c:pt>
                <c:pt idx="19">
                  <c:v>Q3. My child is making good progress at Oldfield.</c:v>
                </c:pt>
                <c:pt idx="20">
                  <c:v>Q2. My child likes Oldfield.</c:v>
                </c:pt>
              </c:strCache>
            </c:strRef>
          </c:cat>
          <c:val>
            <c:numRef>
              <c:f>Sheet1!$C$2:$C$22</c:f>
              <c:numCache>
                <c:formatCode>0%</c:formatCode>
                <c:ptCount val="21"/>
                <c:pt idx="0">
                  <c:v>8.72E-2</c:v>
                </c:pt>
                <c:pt idx="1">
                  <c:v>1.83E-2</c:v>
                </c:pt>
                <c:pt idx="2">
                  <c:v>1.38E-2</c:v>
                </c:pt>
                <c:pt idx="3">
                  <c:v>3.6700000000000003E-2</c:v>
                </c:pt>
                <c:pt idx="4">
                  <c:v>6.4199999999999993E-2</c:v>
                </c:pt>
                <c:pt idx="5">
                  <c:v>3.2100000000000004E-2</c:v>
                </c:pt>
                <c:pt idx="6">
                  <c:v>9.300000000000001E-3</c:v>
                </c:pt>
                <c:pt idx="7">
                  <c:v>0.13299999999999998</c:v>
                </c:pt>
                <c:pt idx="8">
                  <c:v>2.29E-2</c:v>
                </c:pt>
                <c:pt idx="9">
                  <c:v>0.1147</c:v>
                </c:pt>
                <c:pt idx="10">
                  <c:v>0.1147</c:v>
                </c:pt>
                <c:pt idx="11">
                  <c:v>5.0500000000000003E-2</c:v>
                </c:pt>
                <c:pt idx="12">
                  <c:v>9.1999999999999998E-3</c:v>
                </c:pt>
                <c:pt idx="13">
                  <c:v>1.84E-2</c:v>
                </c:pt>
                <c:pt idx="14">
                  <c:v>6.88E-2</c:v>
                </c:pt>
                <c:pt idx="15">
                  <c:v>0.1101</c:v>
                </c:pt>
                <c:pt idx="16">
                  <c:v>2.29E-2</c:v>
                </c:pt>
                <c:pt idx="17">
                  <c:v>0.10089999999999999</c:v>
                </c:pt>
                <c:pt idx="18">
                  <c:v>2.29E-2</c:v>
                </c:pt>
                <c:pt idx="19">
                  <c:v>3.6699999999999997E-2</c:v>
                </c:pt>
                <c:pt idx="20">
                  <c:v>3.2100000000000004E-2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51194240"/>
        <c:axId val="151212416"/>
      </c:barChart>
      <c:catAx>
        <c:axId val="1511942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51212416"/>
        <c:crosses val="autoZero"/>
        <c:auto val="1"/>
        <c:lblAlgn val="ctr"/>
        <c:lblOffset val="100"/>
        <c:noMultiLvlLbl val="0"/>
      </c:catAx>
      <c:valAx>
        <c:axId val="151212416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15119424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621" cy="501576"/>
          </a:xfrm>
          <a:prstGeom prst="rect">
            <a:avLst/>
          </a:prstGeom>
        </p:spPr>
        <p:txBody>
          <a:bodyPr vert="horz" lIns="92444" tIns="46222" rIns="92444" bIns="4622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0935" y="0"/>
            <a:ext cx="2985621" cy="501576"/>
          </a:xfrm>
          <a:prstGeom prst="rect">
            <a:avLst/>
          </a:prstGeom>
        </p:spPr>
        <p:txBody>
          <a:bodyPr vert="horz" lIns="92444" tIns="46222" rIns="92444" bIns="46222" rtlCol="0"/>
          <a:lstStyle>
            <a:lvl1pPr algn="r">
              <a:defRPr sz="1200"/>
            </a:lvl1pPr>
          </a:lstStyle>
          <a:p>
            <a:fld id="{04AD2F0F-A570-432C-9C84-9BED981F3FD7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4" tIns="46222" rIns="92444" bIns="4622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495" y="4759363"/>
            <a:ext cx="5511174" cy="4509375"/>
          </a:xfrm>
          <a:prstGeom prst="rect">
            <a:avLst/>
          </a:prstGeom>
        </p:spPr>
        <p:txBody>
          <a:bodyPr vert="horz" lIns="92444" tIns="46222" rIns="92444" bIns="4622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123"/>
            <a:ext cx="2985621" cy="501575"/>
          </a:xfrm>
          <a:prstGeom prst="rect">
            <a:avLst/>
          </a:prstGeom>
        </p:spPr>
        <p:txBody>
          <a:bodyPr vert="horz" lIns="92444" tIns="46222" rIns="92444" bIns="4622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0935" y="9517123"/>
            <a:ext cx="2985621" cy="501575"/>
          </a:xfrm>
          <a:prstGeom prst="rect">
            <a:avLst/>
          </a:prstGeom>
        </p:spPr>
        <p:txBody>
          <a:bodyPr vert="horz" lIns="92444" tIns="46222" rIns="92444" bIns="46222" rtlCol="0" anchor="b"/>
          <a:lstStyle>
            <a:lvl1pPr algn="r">
              <a:defRPr sz="1200"/>
            </a:lvl1pPr>
          </a:lstStyle>
          <a:p>
            <a:fld id="{D3A5A64C-FF47-4BFD-A344-3AD157DF6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211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711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94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66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889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03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337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636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58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788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49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922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C4EAB-8425-470F-869A-7BD2E471E095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3434C-0E27-4E29-89F9-D655496AF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932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140968"/>
            <a:ext cx="7772400" cy="1470025"/>
          </a:xfrm>
        </p:spPr>
        <p:txBody>
          <a:bodyPr/>
          <a:lstStyle/>
          <a:p>
            <a:r>
              <a:rPr lang="en-GB" dirty="0" smtClean="0"/>
              <a:t>Oldfield Parent Survey </a:t>
            </a:r>
            <a:br>
              <a:rPr lang="en-GB" dirty="0" smtClean="0"/>
            </a:br>
            <a:r>
              <a:rPr lang="en-GB" dirty="0" smtClean="0"/>
              <a:t>Feedback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4896743"/>
            <a:ext cx="6400800" cy="1752600"/>
          </a:xfrm>
        </p:spPr>
        <p:txBody>
          <a:bodyPr/>
          <a:lstStyle/>
          <a:p>
            <a:r>
              <a:rPr lang="en-GB" dirty="0" smtClean="0"/>
              <a:t>July 2019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6672"/>
            <a:ext cx="1932253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619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67544" y="-16443"/>
            <a:ext cx="8229600" cy="1143000"/>
          </a:xfrm>
        </p:spPr>
        <p:txBody>
          <a:bodyPr/>
          <a:lstStyle/>
          <a:p>
            <a:pPr algn="l"/>
            <a:r>
              <a:rPr lang="en-GB" dirty="0" smtClean="0"/>
              <a:t>Year Group Breakdown 2019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700808"/>
            <a:ext cx="4040188" cy="639762"/>
          </a:xfrm>
        </p:spPr>
        <p:txBody>
          <a:bodyPr/>
          <a:lstStyle/>
          <a:p>
            <a:r>
              <a:rPr lang="en-GB" dirty="0" smtClean="0"/>
              <a:t>Response by Year Group</a:t>
            </a:r>
            <a:endParaRPr lang="en-GB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94969372"/>
              </p:ext>
            </p:extLst>
          </p:nvPr>
        </p:nvGraphicFramePr>
        <p:xfrm>
          <a:off x="539552" y="2316013"/>
          <a:ext cx="404018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4645025" y="1700808"/>
            <a:ext cx="4041775" cy="639762"/>
          </a:xfrm>
        </p:spPr>
        <p:txBody>
          <a:bodyPr/>
          <a:lstStyle/>
          <a:p>
            <a:r>
              <a:rPr lang="en-GB" dirty="0" smtClean="0"/>
              <a:t>Response Rate per Year Group</a:t>
            </a:r>
            <a:endParaRPr lang="en-GB" dirty="0"/>
          </a:p>
        </p:txBody>
      </p:sp>
      <p:graphicFrame>
        <p:nvGraphicFramePr>
          <p:cNvPr id="14" name="Content Placeholder 13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716516098"/>
              </p:ext>
            </p:extLst>
          </p:nvPr>
        </p:nvGraphicFramePr>
        <p:xfrm>
          <a:off x="4645025" y="2358032"/>
          <a:ext cx="4498975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74" y="0"/>
            <a:ext cx="112195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ight Brace 14"/>
          <p:cNvSpPr/>
          <p:nvPr/>
        </p:nvSpPr>
        <p:spPr>
          <a:xfrm rot="1569304">
            <a:off x="3720576" y="3232408"/>
            <a:ext cx="832907" cy="1911061"/>
          </a:xfrm>
          <a:prstGeom prst="rightBrace">
            <a:avLst>
              <a:gd name="adj1" fmla="val 8333"/>
              <a:gd name="adj2" fmla="val 49900"/>
            </a:avLst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04583" y="4595861"/>
            <a:ext cx="990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27% KS1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17" name="Left Brace 16"/>
          <p:cNvSpPr/>
          <p:nvPr/>
        </p:nvSpPr>
        <p:spPr>
          <a:xfrm>
            <a:off x="683568" y="2570642"/>
            <a:ext cx="288032" cy="2586550"/>
          </a:xfrm>
          <a:prstGeom prst="leftBrac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15657" y="3468141"/>
            <a:ext cx="6399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55% </a:t>
            </a:r>
          </a:p>
          <a:p>
            <a:r>
              <a:rPr lang="en-GB" b="1" dirty="0" smtClean="0">
                <a:solidFill>
                  <a:schemeClr val="tx2"/>
                </a:solidFill>
              </a:rPr>
              <a:t>KS2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61008" y="2316013"/>
            <a:ext cx="1084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17% EYFS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19" name="Content Placeholder 7"/>
          <p:cNvSpPr txBox="1">
            <a:spLocks/>
          </p:cNvSpPr>
          <p:nvPr/>
        </p:nvSpPr>
        <p:spPr>
          <a:xfrm>
            <a:off x="0" y="900100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dirty="0" smtClean="0"/>
              <a:t>141 responses, compared to 218 in 2018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dirty="0" smtClean="0"/>
              <a:t>Slightly higher proportion of KS2 responses this year (55%) compared to 2018 (50%) but in line with split of pupils in school</a:t>
            </a:r>
            <a:endParaRPr lang="en-GB" b="0" dirty="0"/>
          </a:p>
        </p:txBody>
      </p:sp>
      <p:sp>
        <p:nvSpPr>
          <p:cNvPr id="20" name="Right Brace 19"/>
          <p:cNvSpPr/>
          <p:nvPr/>
        </p:nvSpPr>
        <p:spPr>
          <a:xfrm rot="17042316">
            <a:off x="3121165" y="2183727"/>
            <a:ext cx="351920" cy="1291900"/>
          </a:xfrm>
          <a:prstGeom prst="rightBrac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2"/>
                </a:solidFill>
              </a:ln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6660232" y="2500679"/>
            <a:ext cx="0" cy="38086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820441" y="5986154"/>
            <a:ext cx="2055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srgbClr val="FF0000"/>
                </a:solidFill>
              </a:rPr>
              <a:t>KS1 34% average response rate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76256" y="6012577"/>
            <a:ext cx="2055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srgbClr val="FF0000"/>
                </a:solidFill>
              </a:rPr>
              <a:t>KS2 32% average response rate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765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7941568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2019 Agreement with Statements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2632887"/>
              </p:ext>
            </p:extLst>
          </p:nvPr>
        </p:nvGraphicFramePr>
        <p:xfrm>
          <a:off x="143508" y="1716832"/>
          <a:ext cx="8856984" cy="5141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74" y="0"/>
            <a:ext cx="112195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0" y="1207293"/>
            <a:ext cx="9144000" cy="49351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 smtClean="0">
                <a:solidFill>
                  <a:schemeClr val="tx2"/>
                </a:solidFill>
              </a:rPr>
              <a:t>Virtually NO strong disagreement &amp; generally little level of disagreement</a:t>
            </a:r>
            <a:endParaRPr lang="en-GB" sz="2400" dirty="0">
              <a:solidFill>
                <a:schemeClr val="tx2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11560" y="4365104"/>
            <a:ext cx="3600400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637489" y="4345359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C00000"/>
                </a:solidFill>
              </a:rPr>
              <a:t>19%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1128" y="2780928"/>
            <a:ext cx="4112840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637489" y="2780928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C00000"/>
                </a:solidFill>
              </a:rPr>
              <a:t>16%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106310" y="3963543"/>
            <a:ext cx="3096344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637489" y="3933056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C00000"/>
                </a:solidFill>
              </a:rPr>
              <a:t>14%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37489" y="2348880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C00000"/>
                </a:solidFill>
              </a:rPr>
              <a:t>11%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691680" y="3356992"/>
            <a:ext cx="2541774" cy="216024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597414" y="3358037"/>
            <a:ext cx="53251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00B050"/>
                </a:solidFill>
              </a:rPr>
              <a:t>100%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36688" y="1844824"/>
            <a:ext cx="45397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00B050"/>
                </a:solidFill>
              </a:rPr>
              <a:t>99%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339752" y="1844824"/>
            <a:ext cx="1903472" cy="216024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962294" y="2420888"/>
            <a:ext cx="3240360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5536" y="3789041"/>
            <a:ext cx="3816424" cy="216023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2164472" y="2650850"/>
            <a:ext cx="2119496" cy="130078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8636688" y="2575937"/>
            <a:ext cx="45397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00B050"/>
                </a:solidFill>
              </a:rPr>
              <a:t>98%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75961" y="3717031"/>
            <a:ext cx="375424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>
                <a:solidFill>
                  <a:schemeClr val="accent6"/>
                </a:solidFill>
              </a:rPr>
              <a:t>7</a:t>
            </a:r>
            <a:r>
              <a:rPr lang="en-GB" sz="1200" b="1" dirty="0" smtClean="0">
                <a:solidFill>
                  <a:schemeClr val="accent6"/>
                </a:solidFill>
              </a:rPr>
              <a:t>%</a:t>
            </a:r>
            <a:endParaRPr lang="en-GB" sz="1200" b="1" dirty="0">
              <a:solidFill>
                <a:schemeClr val="accent6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83568" y="5373216"/>
            <a:ext cx="3585164" cy="130078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95536" y="5192473"/>
            <a:ext cx="3888432" cy="108735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95536" y="4797152"/>
            <a:ext cx="3888432" cy="108735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11560" y="4618179"/>
            <a:ext cx="3672408" cy="108735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95536" y="4179568"/>
            <a:ext cx="3847688" cy="165792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1691680" y="3627439"/>
            <a:ext cx="2494526" cy="120080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119492" y="3227959"/>
            <a:ext cx="4113962" cy="130078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94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7941568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Strong Agreement versus 2018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3376386"/>
              </p:ext>
            </p:extLst>
          </p:nvPr>
        </p:nvGraphicFramePr>
        <p:xfrm>
          <a:off x="143508" y="1716832"/>
          <a:ext cx="8856984" cy="5141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74" y="0"/>
            <a:ext cx="112195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0" y="1052736"/>
            <a:ext cx="9144000" cy="781547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 smtClean="0">
                <a:solidFill>
                  <a:schemeClr val="tx2"/>
                </a:solidFill>
              </a:rPr>
              <a:t>Slight increase in strong agree on Q10 . Oldfield is well led and managed (+4%) and Q12. seeks views of parents (+5%), and Q14. encourage my child to become mature and independent (+6%)</a:t>
            </a:r>
          </a:p>
          <a:p>
            <a:r>
              <a:rPr lang="en-GB" sz="2400" dirty="0" smtClean="0">
                <a:solidFill>
                  <a:schemeClr val="tx2"/>
                </a:solidFill>
              </a:rPr>
              <a:t>BUT slight drop for Q7. kept well informed about how child is getting on (-5%) and Q22 enables each individual to reach full potential (-6%)</a:t>
            </a:r>
            <a:endParaRPr lang="en-GB" sz="2400" dirty="0">
              <a:solidFill>
                <a:schemeClr val="tx2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07704" y="3501008"/>
            <a:ext cx="2376264" cy="216024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179512" y="3933056"/>
            <a:ext cx="4104456" cy="216024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29284" y="4365104"/>
            <a:ext cx="4104456" cy="216024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329284" y="2924944"/>
            <a:ext cx="4104456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329284" y="6093296"/>
            <a:ext cx="4104456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215037" y="4797152"/>
            <a:ext cx="4104456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758602" y="2852936"/>
            <a:ext cx="42191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C00000"/>
                </a:solidFill>
              </a:rPr>
              <a:t>-5%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728144" y="3506491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00B050"/>
                </a:solidFill>
              </a:rPr>
              <a:t>+4%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728144" y="4010580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00B050"/>
                </a:solidFill>
              </a:rPr>
              <a:t>+5%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728144" y="4304129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00B050"/>
                </a:solidFill>
              </a:rPr>
              <a:t>+6%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58602" y="4736177"/>
            <a:ext cx="42191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C00000"/>
                </a:solidFill>
              </a:rPr>
              <a:t>-6%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58602" y="6032321"/>
            <a:ext cx="42191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C00000"/>
                </a:solidFill>
              </a:rPr>
              <a:t>-6%</a:t>
            </a:r>
            <a:endParaRPr lang="en-GB" sz="1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02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7941568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Disagreement versus 2018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07825"/>
              </p:ext>
            </p:extLst>
          </p:nvPr>
        </p:nvGraphicFramePr>
        <p:xfrm>
          <a:off x="45603" y="1683263"/>
          <a:ext cx="8856984" cy="5141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74" y="0"/>
            <a:ext cx="112195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0" y="1207293"/>
            <a:ext cx="9144000" cy="49351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 smtClean="0">
                <a:solidFill>
                  <a:schemeClr val="tx2"/>
                </a:solidFill>
              </a:rPr>
              <a:t>Very little change in overall agreement versus last  year…..most noticeable is a slight drop in those agreeing there is a good range of extra curricular activities (-6%)</a:t>
            </a:r>
            <a:endParaRPr lang="en-GB" sz="2400" dirty="0">
              <a:solidFill>
                <a:schemeClr val="tx2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23528" y="3968882"/>
            <a:ext cx="3960440" cy="180198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51520" y="2852936"/>
            <a:ext cx="4104456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758602" y="2852936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>
                <a:solidFill>
                  <a:srgbClr val="C00000"/>
                </a:solidFill>
              </a:rPr>
              <a:t>+</a:t>
            </a:r>
            <a:r>
              <a:rPr lang="en-GB" sz="1200" b="1" dirty="0" smtClean="0">
                <a:solidFill>
                  <a:srgbClr val="C00000"/>
                </a:solidFill>
              </a:rPr>
              <a:t>5%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59027" y="4166446"/>
            <a:ext cx="42191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</a:rPr>
              <a:t>-</a:t>
            </a:r>
            <a:r>
              <a:rPr lang="en-GB" sz="1200" b="1" dirty="0" smtClean="0">
                <a:solidFill>
                  <a:srgbClr val="00B050"/>
                </a:solidFill>
              </a:rPr>
              <a:t>4%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9512" y="4581128"/>
            <a:ext cx="4104456" cy="216024"/>
          </a:xfrm>
          <a:prstGeom prst="roundRect">
            <a:avLst/>
          </a:prstGeom>
          <a:solidFill>
            <a:srgbClr val="C00000">
              <a:alpha val="5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713030" y="4581128"/>
            <a:ext cx="45236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solidFill>
                  <a:srgbClr val="C00000"/>
                </a:solidFill>
              </a:rPr>
              <a:t>+6%</a:t>
            </a:r>
            <a:endParaRPr lang="en-GB" sz="1200" b="1" dirty="0">
              <a:solidFill>
                <a:srgbClr val="C0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81933" y="6093296"/>
            <a:ext cx="3960440" cy="180198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59027" y="6044895"/>
            <a:ext cx="42191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200" b="1" dirty="0">
                <a:solidFill>
                  <a:srgbClr val="00B050"/>
                </a:solidFill>
              </a:rPr>
              <a:t>-</a:t>
            </a:r>
            <a:r>
              <a:rPr lang="en-GB" sz="1200" b="1" dirty="0" smtClean="0">
                <a:solidFill>
                  <a:srgbClr val="00B050"/>
                </a:solidFill>
              </a:rPr>
              <a:t>4%</a:t>
            </a:r>
            <a:endParaRPr lang="en-GB" sz="1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69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61460</TotalTime>
  <Words>242</Words>
  <Application>Microsoft Office PowerPoint</Application>
  <PresentationFormat>On-screen Show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Oldfield Parent Survey  Feedback</vt:lpstr>
      <vt:lpstr>Year Group Breakdown 2019</vt:lpstr>
      <vt:lpstr>2019 Agreement with Statements</vt:lpstr>
      <vt:lpstr>Strong Agreement versus 2018</vt:lpstr>
      <vt:lpstr>Disagreement versus 2018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Oldfield Website Feedback</dc:title>
  <dc:creator>User</dc:creator>
  <cp:lastModifiedBy>Office</cp:lastModifiedBy>
  <cp:revision>235</cp:revision>
  <cp:lastPrinted>2019-11-03T21:09:30Z</cp:lastPrinted>
  <dcterms:created xsi:type="dcterms:W3CDTF">2018-06-27T21:22:00Z</dcterms:created>
  <dcterms:modified xsi:type="dcterms:W3CDTF">2019-11-27T16:46:11Z</dcterms:modified>
</cp:coreProperties>
</file>