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3" r:id="rId1"/>
  </p:sldMasterIdLst>
  <p:notesMasterIdLst>
    <p:notesMasterId r:id="rId13"/>
  </p:notesMasterIdLst>
  <p:sldIdLst>
    <p:sldId id="257" r:id="rId2"/>
    <p:sldId id="279" r:id="rId3"/>
    <p:sldId id="285" r:id="rId4"/>
    <p:sldId id="280" r:id="rId5"/>
    <p:sldId id="276" r:id="rId6"/>
    <p:sldId id="284" r:id="rId7"/>
    <p:sldId id="282" r:id="rId8"/>
    <p:sldId id="281" r:id="rId9"/>
    <p:sldId id="278" r:id="rId10"/>
    <p:sldId id="286" r:id="rId11"/>
    <p:sldId id="28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9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D5CA97-AAE7-48C1-BE81-A91BAA7A486A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E00BFCBB-C12A-4BCA-ACF7-6B3789826385}">
      <dgm:prSet phldrT="[Text]"/>
      <dgm:spPr/>
      <dgm:t>
        <a:bodyPr/>
        <a:lstStyle/>
        <a:p>
          <a:r>
            <a:rPr lang="en-GB" b="0" i="0" dirty="0"/>
            <a:t>Spring 1 – Relationship and prediction</a:t>
          </a:r>
        </a:p>
        <a:p>
          <a:r>
            <a:rPr lang="en-GB" b="0" i="0" dirty="0"/>
            <a:t>(Year 6 Inference and Prediction to support SATs prep)</a:t>
          </a:r>
          <a:endParaRPr lang="en-GB" dirty="0"/>
        </a:p>
      </dgm:t>
    </dgm:pt>
    <dgm:pt modelId="{F0B90BF8-BABE-4B38-A069-50E7E4D2A496}" type="parTrans" cxnId="{8A04E782-598D-4E0C-A455-4F02B04A007D}">
      <dgm:prSet/>
      <dgm:spPr/>
      <dgm:t>
        <a:bodyPr/>
        <a:lstStyle/>
        <a:p>
          <a:endParaRPr lang="en-GB"/>
        </a:p>
      </dgm:t>
    </dgm:pt>
    <dgm:pt modelId="{AE690BC9-8CCE-432A-BAB4-6AB18653B176}" type="sibTrans" cxnId="{8A04E782-598D-4E0C-A455-4F02B04A007D}">
      <dgm:prSet/>
      <dgm:spPr/>
      <dgm:t>
        <a:bodyPr/>
        <a:lstStyle/>
        <a:p>
          <a:endParaRPr lang="en-GB"/>
        </a:p>
      </dgm:t>
    </dgm:pt>
    <dgm:pt modelId="{6B0EC145-9E41-46CF-BE1E-4F181E001F7E}">
      <dgm:prSet phldrT="[Text]"/>
      <dgm:spPr/>
      <dgm:t>
        <a:bodyPr/>
        <a:lstStyle/>
        <a:p>
          <a:r>
            <a:rPr lang="en-GB" b="0" i="0" dirty="0"/>
            <a:t>Spring 2 – Retrieving and summarising</a:t>
          </a:r>
          <a:endParaRPr lang="en-GB" dirty="0"/>
        </a:p>
      </dgm:t>
    </dgm:pt>
    <dgm:pt modelId="{41C31E01-C2CE-4BCC-895B-3C6E8024FAE3}" type="parTrans" cxnId="{8FF80E8D-618A-4969-89D5-ECCED3C35D42}">
      <dgm:prSet/>
      <dgm:spPr/>
      <dgm:t>
        <a:bodyPr/>
        <a:lstStyle/>
        <a:p>
          <a:endParaRPr lang="en-GB"/>
        </a:p>
      </dgm:t>
    </dgm:pt>
    <dgm:pt modelId="{53DA9DCA-9CED-42D7-8548-01EFDB45B8CB}" type="sibTrans" cxnId="{8FF80E8D-618A-4969-89D5-ECCED3C35D42}">
      <dgm:prSet/>
      <dgm:spPr/>
      <dgm:t>
        <a:bodyPr/>
        <a:lstStyle/>
        <a:p>
          <a:endParaRPr lang="en-GB"/>
        </a:p>
      </dgm:t>
    </dgm:pt>
    <dgm:pt modelId="{4D74109B-6AC8-4E12-88FA-59A36E3D8920}">
      <dgm:prSet phldrT="[Text]"/>
      <dgm:spPr/>
      <dgm:t>
        <a:bodyPr/>
        <a:lstStyle/>
        <a:p>
          <a:r>
            <a:rPr lang="en-GB" b="0" i="0" dirty="0"/>
            <a:t>Summer 1 – Word meaning and word choice</a:t>
          </a:r>
          <a:endParaRPr lang="en-GB" dirty="0"/>
        </a:p>
      </dgm:t>
    </dgm:pt>
    <dgm:pt modelId="{7DACF344-6C36-4FAA-B887-7B5347A4560D}" type="parTrans" cxnId="{7A676E91-9BB8-4D02-ADAB-6445C1BB4711}">
      <dgm:prSet/>
      <dgm:spPr/>
      <dgm:t>
        <a:bodyPr/>
        <a:lstStyle/>
        <a:p>
          <a:endParaRPr lang="en-GB"/>
        </a:p>
      </dgm:t>
    </dgm:pt>
    <dgm:pt modelId="{101F45C0-E5FC-4626-9748-2AEFA244A7D8}" type="sibTrans" cxnId="{7A676E91-9BB8-4D02-ADAB-6445C1BB4711}">
      <dgm:prSet/>
      <dgm:spPr/>
      <dgm:t>
        <a:bodyPr/>
        <a:lstStyle/>
        <a:p>
          <a:endParaRPr lang="en-GB"/>
        </a:p>
      </dgm:t>
    </dgm:pt>
    <dgm:pt modelId="{FDEC0439-ACAD-4E77-BFBE-B29106E8C755}">
      <dgm:prSet phldrT="[Text]"/>
      <dgm:spPr/>
      <dgm:t>
        <a:bodyPr/>
        <a:lstStyle/>
        <a:p>
          <a:r>
            <a:rPr lang="en-GB" b="0" i="0" dirty="0"/>
            <a:t>Summer 2 – Inference and comparison</a:t>
          </a:r>
          <a:endParaRPr lang="en-GB" dirty="0"/>
        </a:p>
      </dgm:t>
    </dgm:pt>
    <dgm:pt modelId="{B2CBA9B7-E380-423C-9B27-B8755774BE62}" type="parTrans" cxnId="{021A1DE7-05DE-4B35-8969-C89F62041B9F}">
      <dgm:prSet/>
      <dgm:spPr/>
      <dgm:t>
        <a:bodyPr/>
        <a:lstStyle/>
        <a:p>
          <a:endParaRPr lang="en-GB"/>
        </a:p>
      </dgm:t>
    </dgm:pt>
    <dgm:pt modelId="{90B924E1-4F1B-41D9-A537-02CA2DA1F183}" type="sibTrans" cxnId="{021A1DE7-05DE-4B35-8969-C89F62041B9F}">
      <dgm:prSet/>
      <dgm:spPr/>
      <dgm:t>
        <a:bodyPr/>
        <a:lstStyle/>
        <a:p>
          <a:endParaRPr lang="en-GB"/>
        </a:p>
      </dgm:t>
    </dgm:pt>
    <dgm:pt modelId="{C943C65B-0878-4BCF-883B-6BD08CBD26D4}" type="pres">
      <dgm:prSet presAssocID="{DAD5CA97-AAE7-48C1-BE81-A91BAA7A486A}" presName="diagram" presStyleCnt="0">
        <dgm:presLayoutVars>
          <dgm:dir/>
          <dgm:resizeHandles val="exact"/>
        </dgm:presLayoutVars>
      </dgm:prSet>
      <dgm:spPr/>
    </dgm:pt>
    <dgm:pt modelId="{80232264-9AE4-47FC-960E-66CF970EA232}" type="pres">
      <dgm:prSet presAssocID="{E00BFCBB-C12A-4BCA-ACF7-6B3789826385}" presName="node" presStyleLbl="node1" presStyleIdx="0" presStyleCnt="4">
        <dgm:presLayoutVars>
          <dgm:bulletEnabled val="1"/>
        </dgm:presLayoutVars>
      </dgm:prSet>
      <dgm:spPr/>
    </dgm:pt>
    <dgm:pt modelId="{A37FA06E-2688-4E18-9E11-185C5586515B}" type="pres">
      <dgm:prSet presAssocID="{AE690BC9-8CCE-432A-BAB4-6AB18653B176}" presName="sibTrans" presStyleCnt="0"/>
      <dgm:spPr/>
    </dgm:pt>
    <dgm:pt modelId="{B1905BE1-FB13-42F0-A4B3-C8B5F72C9FC9}" type="pres">
      <dgm:prSet presAssocID="{6B0EC145-9E41-46CF-BE1E-4F181E001F7E}" presName="node" presStyleLbl="node1" presStyleIdx="1" presStyleCnt="4">
        <dgm:presLayoutVars>
          <dgm:bulletEnabled val="1"/>
        </dgm:presLayoutVars>
      </dgm:prSet>
      <dgm:spPr/>
    </dgm:pt>
    <dgm:pt modelId="{78E080EA-742B-4DB5-8DF7-5F0D1E5E05D5}" type="pres">
      <dgm:prSet presAssocID="{53DA9DCA-9CED-42D7-8548-01EFDB45B8CB}" presName="sibTrans" presStyleCnt="0"/>
      <dgm:spPr/>
    </dgm:pt>
    <dgm:pt modelId="{22798C25-7D85-43EF-8039-B4F17A7FC1DB}" type="pres">
      <dgm:prSet presAssocID="{4D74109B-6AC8-4E12-88FA-59A36E3D8920}" presName="node" presStyleLbl="node1" presStyleIdx="2" presStyleCnt="4" custLinFactX="-100000" custLinFactY="14009" custLinFactNeighborX="-120973" custLinFactNeighborY="100000">
        <dgm:presLayoutVars>
          <dgm:bulletEnabled val="1"/>
        </dgm:presLayoutVars>
      </dgm:prSet>
      <dgm:spPr/>
    </dgm:pt>
    <dgm:pt modelId="{BD94F35A-B701-4C1E-9652-F0747614E7A9}" type="pres">
      <dgm:prSet presAssocID="{101F45C0-E5FC-4626-9748-2AEFA244A7D8}" presName="sibTrans" presStyleCnt="0"/>
      <dgm:spPr/>
    </dgm:pt>
    <dgm:pt modelId="{3B99409B-3097-4ED7-B274-C54DB7943743}" type="pres">
      <dgm:prSet presAssocID="{FDEC0439-ACAD-4E77-BFBE-B29106E8C755}" presName="node" presStyleLbl="node1" presStyleIdx="3" presStyleCnt="4">
        <dgm:presLayoutVars>
          <dgm:bulletEnabled val="1"/>
        </dgm:presLayoutVars>
      </dgm:prSet>
      <dgm:spPr/>
    </dgm:pt>
  </dgm:ptLst>
  <dgm:cxnLst>
    <dgm:cxn modelId="{3A9A0516-EA3C-412F-8781-A67BF8C2DCE6}" type="presOf" srcId="{6B0EC145-9E41-46CF-BE1E-4F181E001F7E}" destId="{B1905BE1-FB13-42F0-A4B3-C8B5F72C9FC9}" srcOrd="0" destOrd="0" presId="urn:microsoft.com/office/officeart/2005/8/layout/default"/>
    <dgm:cxn modelId="{4AE4CA66-D99D-4FD6-8A70-C4FA302980B9}" type="presOf" srcId="{4D74109B-6AC8-4E12-88FA-59A36E3D8920}" destId="{22798C25-7D85-43EF-8039-B4F17A7FC1DB}" srcOrd="0" destOrd="0" presId="urn:microsoft.com/office/officeart/2005/8/layout/default"/>
    <dgm:cxn modelId="{8A04E782-598D-4E0C-A455-4F02B04A007D}" srcId="{DAD5CA97-AAE7-48C1-BE81-A91BAA7A486A}" destId="{E00BFCBB-C12A-4BCA-ACF7-6B3789826385}" srcOrd="0" destOrd="0" parTransId="{F0B90BF8-BABE-4B38-A069-50E7E4D2A496}" sibTransId="{AE690BC9-8CCE-432A-BAB4-6AB18653B176}"/>
    <dgm:cxn modelId="{8FF80E8D-618A-4969-89D5-ECCED3C35D42}" srcId="{DAD5CA97-AAE7-48C1-BE81-A91BAA7A486A}" destId="{6B0EC145-9E41-46CF-BE1E-4F181E001F7E}" srcOrd="1" destOrd="0" parTransId="{41C31E01-C2CE-4BCC-895B-3C6E8024FAE3}" sibTransId="{53DA9DCA-9CED-42D7-8548-01EFDB45B8CB}"/>
    <dgm:cxn modelId="{7A676E91-9BB8-4D02-ADAB-6445C1BB4711}" srcId="{DAD5CA97-AAE7-48C1-BE81-A91BAA7A486A}" destId="{4D74109B-6AC8-4E12-88FA-59A36E3D8920}" srcOrd="2" destOrd="0" parTransId="{7DACF344-6C36-4FAA-B887-7B5347A4560D}" sibTransId="{101F45C0-E5FC-4626-9748-2AEFA244A7D8}"/>
    <dgm:cxn modelId="{35542092-C2F6-4975-94D0-4D9482C21072}" type="presOf" srcId="{DAD5CA97-AAE7-48C1-BE81-A91BAA7A486A}" destId="{C943C65B-0878-4BCF-883B-6BD08CBD26D4}" srcOrd="0" destOrd="0" presId="urn:microsoft.com/office/officeart/2005/8/layout/default"/>
    <dgm:cxn modelId="{B1C9CB9B-3874-4A5F-9FA5-36CB9130FB47}" type="presOf" srcId="{FDEC0439-ACAD-4E77-BFBE-B29106E8C755}" destId="{3B99409B-3097-4ED7-B274-C54DB7943743}" srcOrd="0" destOrd="0" presId="urn:microsoft.com/office/officeart/2005/8/layout/default"/>
    <dgm:cxn modelId="{1ECFD4BA-2192-4D65-913A-B207C10DEBC1}" type="presOf" srcId="{E00BFCBB-C12A-4BCA-ACF7-6B3789826385}" destId="{80232264-9AE4-47FC-960E-66CF970EA232}" srcOrd="0" destOrd="0" presId="urn:microsoft.com/office/officeart/2005/8/layout/default"/>
    <dgm:cxn modelId="{021A1DE7-05DE-4B35-8969-C89F62041B9F}" srcId="{DAD5CA97-AAE7-48C1-BE81-A91BAA7A486A}" destId="{FDEC0439-ACAD-4E77-BFBE-B29106E8C755}" srcOrd="3" destOrd="0" parTransId="{B2CBA9B7-E380-423C-9B27-B8755774BE62}" sibTransId="{90B924E1-4F1B-41D9-A537-02CA2DA1F183}"/>
    <dgm:cxn modelId="{692A0184-4ACB-4D52-8E71-A31176C3D3B6}" type="presParOf" srcId="{C943C65B-0878-4BCF-883B-6BD08CBD26D4}" destId="{80232264-9AE4-47FC-960E-66CF970EA232}" srcOrd="0" destOrd="0" presId="urn:microsoft.com/office/officeart/2005/8/layout/default"/>
    <dgm:cxn modelId="{B10EE02D-4686-48E4-A318-B2F66602A91A}" type="presParOf" srcId="{C943C65B-0878-4BCF-883B-6BD08CBD26D4}" destId="{A37FA06E-2688-4E18-9E11-185C5586515B}" srcOrd="1" destOrd="0" presId="urn:microsoft.com/office/officeart/2005/8/layout/default"/>
    <dgm:cxn modelId="{B72673A0-D992-4DCE-AA49-86E921535137}" type="presParOf" srcId="{C943C65B-0878-4BCF-883B-6BD08CBD26D4}" destId="{B1905BE1-FB13-42F0-A4B3-C8B5F72C9FC9}" srcOrd="2" destOrd="0" presId="urn:microsoft.com/office/officeart/2005/8/layout/default"/>
    <dgm:cxn modelId="{B2C05FCA-1793-4E45-90C5-2F5F5A71553C}" type="presParOf" srcId="{C943C65B-0878-4BCF-883B-6BD08CBD26D4}" destId="{78E080EA-742B-4DB5-8DF7-5F0D1E5E05D5}" srcOrd="3" destOrd="0" presId="urn:microsoft.com/office/officeart/2005/8/layout/default"/>
    <dgm:cxn modelId="{F51ECAA3-68E3-42AD-B43C-46DFA981DBEB}" type="presParOf" srcId="{C943C65B-0878-4BCF-883B-6BD08CBD26D4}" destId="{22798C25-7D85-43EF-8039-B4F17A7FC1DB}" srcOrd="4" destOrd="0" presId="urn:microsoft.com/office/officeart/2005/8/layout/default"/>
    <dgm:cxn modelId="{41CE6D43-47FA-475F-909D-824E35806B96}" type="presParOf" srcId="{C943C65B-0878-4BCF-883B-6BD08CBD26D4}" destId="{BD94F35A-B701-4C1E-9652-F0747614E7A9}" srcOrd="5" destOrd="0" presId="urn:microsoft.com/office/officeart/2005/8/layout/default"/>
    <dgm:cxn modelId="{DCDC9666-FC47-46F6-AE17-0414BDEA8F58}" type="presParOf" srcId="{C943C65B-0878-4BCF-883B-6BD08CBD26D4}" destId="{3B99409B-3097-4ED7-B274-C54DB794374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D5CA97-AAE7-48C1-BE81-A91BAA7A486A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E00BFCBB-C12A-4BCA-ACF7-6B3789826385}">
      <dgm:prSet phldrT="[Text]"/>
      <dgm:spPr/>
      <dgm:t>
        <a:bodyPr/>
        <a:lstStyle/>
        <a:p>
          <a:r>
            <a:rPr lang="en-GB" b="0" i="0" dirty="0"/>
            <a:t>Spring 1 - Sequencing</a:t>
          </a:r>
          <a:endParaRPr lang="en-GB" dirty="0"/>
        </a:p>
      </dgm:t>
    </dgm:pt>
    <dgm:pt modelId="{F0B90BF8-BABE-4B38-A069-50E7E4D2A496}" type="parTrans" cxnId="{8A04E782-598D-4E0C-A455-4F02B04A007D}">
      <dgm:prSet/>
      <dgm:spPr/>
      <dgm:t>
        <a:bodyPr/>
        <a:lstStyle/>
        <a:p>
          <a:endParaRPr lang="en-GB"/>
        </a:p>
      </dgm:t>
    </dgm:pt>
    <dgm:pt modelId="{AE690BC9-8CCE-432A-BAB4-6AB18653B176}" type="sibTrans" cxnId="{8A04E782-598D-4E0C-A455-4F02B04A007D}">
      <dgm:prSet/>
      <dgm:spPr/>
      <dgm:t>
        <a:bodyPr/>
        <a:lstStyle/>
        <a:p>
          <a:endParaRPr lang="en-GB"/>
        </a:p>
      </dgm:t>
    </dgm:pt>
    <dgm:pt modelId="{6B0EC145-9E41-46CF-BE1E-4F181E001F7E}">
      <dgm:prSet phldrT="[Text]"/>
      <dgm:spPr/>
      <dgm:t>
        <a:bodyPr/>
        <a:lstStyle/>
        <a:p>
          <a:r>
            <a:rPr lang="en-GB" b="0" i="0" dirty="0"/>
            <a:t>Spring 2 - Retrieving</a:t>
          </a:r>
          <a:endParaRPr lang="en-GB" dirty="0"/>
        </a:p>
      </dgm:t>
    </dgm:pt>
    <dgm:pt modelId="{41C31E01-C2CE-4BCC-895B-3C6E8024FAE3}" type="parTrans" cxnId="{8FF80E8D-618A-4969-89D5-ECCED3C35D42}">
      <dgm:prSet/>
      <dgm:spPr/>
      <dgm:t>
        <a:bodyPr/>
        <a:lstStyle/>
        <a:p>
          <a:endParaRPr lang="en-GB"/>
        </a:p>
      </dgm:t>
    </dgm:pt>
    <dgm:pt modelId="{53DA9DCA-9CED-42D7-8548-01EFDB45B8CB}" type="sibTrans" cxnId="{8FF80E8D-618A-4969-89D5-ECCED3C35D42}">
      <dgm:prSet/>
      <dgm:spPr/>
      <dgm:t>
        <a:bodyPr/>
        <a:lstStyle/>
        <a:p>
          <a:endParaRPr lang="en-GB"/>
        </a:p>
      </dgm:t>
    </dgm:pt>
    <dgm:pt modelId="{4D74109B-6AC8-4E12-88FA-59A36E3D8920}">
      <dgm:prSet phldrT="[Text]"/>
      <dgm:spPr/>
      <dgm:t>
        <a:bodyPr/>
        <a:lstStyle/>
        <a:p>
          <a:r>
            <a:rPr lang="en-GB" b="0" i="0" dirty="0"/>
            <a:t>Summer 1 - Vocabulary</a:t>
          </a:r>
          <a:endParaRPr lang="en-GB" dirty="0"/>
        </a:p>
      </dgm:t>
    </dgm:pt>
    <dgm:pt modelId="{7DACF344-6C36-4FAA-B887-7B5347A4560D}" type="parTrans" cxnId="{7A676E91-9BB8-4D02-ADAB-6445C1BB4711}">
      <dgm:prSet/>
      <dgm:spPr/>
      <dgm:t>
        <a:bodyPr/>
        <a:lstStyle/>
        <a:p>
          <a:endParaRPr lang="en-GB"/>
        </a:p>
      </dgm:t>
    </dgm:pt>
    <dgm:pt modelId="{101F45C0-E5FC-4626-9748-2AEFA244A7D8}" type="sibTrans" cxnId="{7A676E91-9BB8-4D02-ADAB-6445C1BB4711}">
      <dgm:prSet/>
      <dgm:spPr/>
      <dgm:t>
        <a:bodyPr/>
        <a:lstStyle/>
        <a:p>
          <a:endParaRPr lang="en-GB"/>
        </a:p>
      </dgm:t>
    </dgm:pt>
    <dgm:pt modelId="{FDEC0439-ACAD-4E77-BFBE-B29106E8C755}">
      <dgm:prSet phldrT="[Text]"/>
      <dgm:spPr/>
      <dgm:t>
        <a:bodyPr/>
        <a:lstStyle/>
        <a:p>
          <a:r>
            <a:rPr lang="en-GB" b="0" i="0" dirty="0"/>
            <a:t>Summer 2 - Inference</a:t>
          </a:r>
          <a:endParaRPr lang="en-GB" dirty="0"/>
        </a:p>
      </dgm:t>
    </dgm:pt>
    <dgm:pt modelId="{B2CBA9B7-E380-423C-9B27-B8755774BE62}" type="parTrans" cxnId="{021A1DE7-05DE-4B35-8969-C89F62041B9F}">
      <dgm:prSet/>
      <dgm:spPr/>
      <dgm:t>
        <a:bodyPr/>
        <a:lstStyle/>
        <a:p>
          <a:endParaRPr lang="en-GB"/>
        </a:p>
      </dgm:t>
    </dgm:pt>
    <dgm:pt modelId="{90B924E1-4F1B-41D9-A537-02CA2DA1F183}" type="sibTrans" cxnId="{021A1DE7-05DE-4B35-8969-C89F62041B9F}">
      <dgm:prSet/>
      <dgm:spPr/>
      <dgm:t>
        <a:bodyPr/>
        <a:lstStyle/>
        <a:p>
          <a:endParaRPr lang="en-GB"/>
        </a:p>
      </dgm:t>
    </dgm:pt>
    <dgm:pt modelId="{C943C65B-0878-4BCF-883B-6BD08CBD26D4}" type="pres">
      <dgm:prSet presAssocID="{DAD5CA97-AAE7-48C1-BE81-A91BAA7A486A}" presName="diagram" presStyleCnt="0">
        <dgm:presLayoutVars>
          <dgm:dir/>
          <dgm:resizeHandles val="exact"/>
        </dgm:presLayoutVars>
      </dgm:prSet>
      <dgm:spPr/>
    </dgm:pt>
    <dgm:pt modelId="{80232264-9AE4-47FC-960E-66CF970EA232}" type="pres">
      <dgm:prSet presAssocID="{E00BFCBB-C12A-4BCA-ACF7-6B3789826385}" presName="node" presStyleLbl="node1" presStyleIdx="0" presStyleCnt="4">
        <dgm:presLayoutVars>
          <dgm:bulletEnabled val="1"/>
        </dgm:presLayoutVars>
      </dgm:prSet>
      <dgm:spPr/>
    </dgm:pt>
    <dgm:pt modelId="{A37FA06E-2688-4E18-9E11-185C5586515B}" type="pres">
      <dgm:prSet presAssocID="{AE690BC9-8CCE-432A-BAB4-6AB18653B176}" presName="sibTrans" presStyleCnt="0"/>
      <dgm:spPr/>
    </dgm:pt>
    <dgm:pt modelId="{B1905BE1-FB13-42F0-A4B3-C8B5F72C9FC9}" type="pres">
      <dgm:prSet presAssocID="{6B0EC145-9E41-46CF-BE1E-4F181E001F7E}" presName="node" presStyleLbl="node1" presStyleIdx="1" presStyleCnt="4">
        <dgm:presLayoutVars>
          <dgm:bulletEnabled val="1"/>
        </dgm:presLayoutVars>
      </dgm:prSet>
      <dgm:spPr/>
    </dgm:pt>
    <dgm:pt modelId="{78E080EA-742B-4DB5-8DF7-5F0D1E5E05D5}" type="pres">
      <dgm:prSet presAssocID="{53DA9DCA-9CED-42D7-8548-01EFDB45B8CB}" presName="sibTrans" presStyleCnt="0"/>
      <dgm:spPr/>
    </dgm:pt>
    <dgm:pt modelId="{22798C25-7D85-43EF-8039-B4F17A7FC1DB}" type="pres">
      <dgm:prSet presAssocID="{4D74109B-6AC8-4E12-88FA-59A36E3D8920}" presName="node" presStyleLbl="node1" presStyleIdx="2" presStyleCnt="4">
        <dgm:presLayoutVars>
          <dgm:bulletEnabled val="1"/>
        </dgm:presLayoutVars>
      </dgm:prSet>
      <dgm:spPr/>
    </dgm:pt>
    <dgm:pt modelId="{BD94F35A-B701-4C1E-9652-F0747614E7A9}" type="pres">
      <dgm:prSet presAssocID="{101F45C0-E5FC-4626-9748-2AEFA244A7D8}" presName="sibTrans" presStyleCnt="0"/>
      <dgm:spPr/>
    </dgm:pt>
    <dgm:pt modelId="{3B99409B-3097-4ED7-B274-C54DB7943743}" type="pres">
      <dgm:prSet presAssocID="{FDEC0439-ACAD-4E77-BFBE-B29106E8C755}" presName="node" presStyleLbl="node1" presStyleIdx="3" presStyleCnt="4">
        <dgm:presLayoutVars>
          <dgm:bulletEnabled val="1"/>
        </dgm:presLayoutVars>
      </dgm:prSet>
      <dgm:spPr/>
    </dgm:pt>
  </dgm:ptLst>
  <dgm:cxnLst>
    <dgm:cxn modelId="{3A9A0516-EA3C-412F-8781-A67BF8C2DCE6}" type="presOf" srcId="{6B0EC145-9E41-46CF-BE1E-4F181E001F7E}" destId="{B1905BE1-FB13-42F0-A4B3-C8B5F72C9FC9}" srcOrd="0" destOrd="0" presId="urn:microsoft.com/office/officeart/2005/8/layout/default"/>
    <dgm:cxn modelId="{4AE4CA66-D99D-4FD6-8A70-C4FA302980B9}" type="presOf" srcId="{4D74109B-6AC8-4E12-88FA-59A36E3D8920}" destId="{22798C25-7D85-43EF-8039-B4F17A7FC1DB}" srcOrd="0" destOrd="0" presId="urn:microsoft.com/office/officeart/2005/8/layout/default"/>
    <dgm:cxn modelId="{8A04E782-598D-4E0C-A455-4F02B04A007D}" srcId="{DAD5CA97-AAE7-48C1-BE81-A91BAA7A486A}" destId="{E00BFCBB-C12A-4BCA-ACF7-6B3789826385}" srcOrd="0" destOrd="0" parTransId="{F0B90BF8-BABE-4B38-A069-50E7E4D2A496}" sibTransId="{AE690BC9-8CCE-432A-BAB4-6AB18653B176}"/>
    <dgm:cxn modelId="{8FF80E8D-618A-4969-89D5-ECCED3C35D42}" srcId="{DAD5CA97-AAE7-48C1-BE81-A91BAA7A486A}" destId="{6B0EC145-9E41-46CF-BE1E-4F181E001F7E}" srcOrd="1" destOrd="0" parTransId="{41C31E01-C2CE-4BCC-895B-3C6E8024FAE3}" sibTransId="{53DA9DCA-9CED-42D7-8548-01EFDB45B8CB}"/>
    <dgm:cxn modelId="{7A676E91-9BB8-4D02-ADAB-6445C1BB4711}" srcId="{DAD5CA97-AAE7-48C1-BE81-A91BAA7A486A}" destId="{4D74109B-6AC8-4E12-88FA-59A36E3D8920}" srcOrd="2" destOrd="0" parTransId="{7DACF344-6C36-4FAA-B887-7B5347A4560D}" sibTransId="{101F45C0-E5FC-4626-9748-2AEFA244A7D8}"/>
    <dgm:cxn modelId="{35542092-C2F6-4975-94D0-4D9482C21072}" type="presOf" srcId="{DAD5CA97-AAE7-48C1-BE81-A91BAA7A486A}" destId="{C943C65B-0878-4BCF-883B-6BD08CBD26D4}" srcOrd="0" destOrd="0" presId="urn:microsoft.com/office/officeart/2005/8/layout/default"/>
    <dgm:cxn modelId="{B1C9CB9B-3874-4A5F-9FA5-36CB9130FB47}" type="presOf" srcId="{FDEC0439-ACAD-4E77-BFBE-B29106E8C755}" destId="{3B99409B-3097-4ED7-B274-C54DB7943743}" srcOrd="0" destOrd="0" presId="urn:microsoft.com/office/officeart/2005/8/layout/default"/>
    <dgm:cxn modelId="{1ECFD4BA-2192-4D65-913A-B207C10DEBC1}" type="presOf" srcId="{E00BFCBB-C12A-4BCA-ACF7-6B3789826385}" destId="{80232264-9AE4-47FC-960E-66CF970EA232}" srcOrd="0" destOrd="0" presId="urn:microsoft.com/office/officeart/2005/8/layout/default"/>
    <dgm:cxn modelId="{021A1DE7-05DE-4B35-8969-C89F62041B9F}" srcId="{DAD5CA97-AAE7-48C1-BE81-A91BAA7A486A}" destId="{FDEC0439-ACAD-4E77-BFBE-B29106E8C755}" srcOrd="3" destOrd="0" parTransId="{B2CBA9B7-E380-423C-9B27-B8755774BE62}" sibTransId="{90B924E1-4F1B-41D9-A537-02CA2DA1F183}"/>
    <dgm:cxn modelId="{692A0184-4ACB-4D52-8E71-A31176C3D3B6}" type="presParOf" srcId="{C943C65B-0878-4BCF-883B-6BD08CBD26D4}" destId="{80232264-9AE4-47FC-960E-66CF970EA232}" srcOrd="0" destOrd="0" presId="urn:microsoft.com/office/officeart/2005/8/layout/default"/>
    <dgm:cxn modelId="{B10EE02D-4686-48E4-A318-B2F66602A91A}" type="presParOf" srcId="{C943C65B-0878-4BCF-883B-6BD08CBD26D4}" destId="{A37FA06E-2688-4E18-9E11-185C5586515B}" srcOrd="1" destOrd="0" presId="urn:microsoft.com/office/officeart/2005/8/layout/default"/>
    <dgm:cxn modelId="{B72673A0-D992-4DCE-AA49-86E921535137}" type="presParOf" srcId="{C943C65B-0878-4BCF-883B-6BD08CBD26D4}" destId="{B1905BE1-FB13-42F0-A4B3-C8B5F72C9FC9}" srcOrd="2" destOrd="0" presId="urn:microsoft.com/office/officeart/2005/8/layout/default"/>
    <dgm:cxn modelId="{B2C05FCA-1793-4E45-90C5-2F5F5A71553C}" type="presParOf" srcId="{C943C65B-0878-4BCF-883B-6BD08CBD26D4}" destId="{78E080EA-742B-4DB5-8DF7-5F0D1E5E05D5}" srcOrd="3" destOrd="0" presId="urn:microsoft.com/office/officeart/2005/8/layout/default"/>
    <dgm:cxn modelId="{F51ECAA3-68E3-42AD-B43C-46DFA981DBEB}" type="presParOf" srcId="{C943C65B-0878-4BCF-883B-6BD08CBD26D4}" destId="{22798C25-7D85-43EF-8039-B4F17A7FC1DB}" srcOrd="4" destOrd="0" presId="urn:microsoft.com/office/officeart/2005/8/layout/default"/>
    <dgm:cxn modelId="{41CE6D43-47FA-475F-909D-824E35806B96}" type="presParOf" srcId="{C943C65B-0878-4BCF-883B-6BD08CBD26D4}" destId="{BD94F35A-B701-4C1E-9652-F0747614E7A9}" srcOrd="5" destOrd="0" presId="urn:microsoft.com/office/officeart/2005/8/layout/default"/>
    <dgm:cxn modelId="{DCDC9666-FC47-46F6-AE17-0414BDEA8F58}" type="presParOf" srcId="{C943C65B-0878-4BCF-883B-6BD08CBD26D4}" destId="{3B99409B-3097-4ED7-B274-C54DB794374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2C1E1F-7371-4E11-919E-B66DB969543D}" type="doc">
      <dgm:prSet loTypeId="urn:microsoft.com/office/officeart/2005/8/layout/rings+Icon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5C9B6CF1-6E43-474C-9DA3-A5336CC3A6A7}">
      <dgm:prSet phldrT="[Text]"/>
      <dgm:spPr/>
      <dgm:t>
        <a:bodyPr/>
        <a:lstStyle/>
        <a:p>
          <a:r>
            <a:rPr lang="en-GB" dirty="0"/>
            <a:t>Links to ALL other core and foundation subjects and themes</a:t>
          </a:r>
        </a:p>
      </dgm:t>
    </dgm:pt>
    <dgm:pt modelId="{49287F06-30D6-49DF-9BBE-B33E7CBAC449}" type="parTrans" cxnId="{D806C39C-64A3-4154-BC4E-D48A12AC17EE}">
      <dgm:prSet/>
      <dgm:spPr/>
      <dgm:t>
        <a:bodyPr/>
        <a:lstStyle/>
        <a:p>
          <a:endParaRPr lang="en-GB"/>
        </a:p>
      </dgm:t>
    </dgm:pt>
    <dgm:pt modelId="{24E06834-0D8D-415C-8D6B-FE66197DFAAE}" type="sibTrans" cxnId="{D806C39C-64A3-4154-BC4E-D48A12AC17EE}">
      <dgm:prSet/>
      <dgm:spPr/>
      <dgm:t>
        <a:bodyPr/>
        <a:lstStyle/>
        <a:p>
          <a:endParaRPr lang="en-GB"/>
        </a:p>
      </dgm:t>
    </dgm:pt>
    <dgm:pt modelId="{DBB28B56-08C5-4AF6-846E-C67F7B059CCB}">
      <dgm:prSet phldrT="[Text]"/>
      <dgm:spPr/>
      <dgm:t>
        <a:bodyPr/>
        <a:lstStyle/>
        <a:p>
          <a:r>
            <a:rPr lang="en-GB" dirty="0"/>
            <a:t>Creating a love of reading</a:t>
          </a:r>
        </a:p>
      </dgm:t>
    </dgm:pt>
    <dgm:pt modelId="{7850B986-044B-428B-8BBE-A7F891459ED4}" type="parTrans" cxnId="{44AA287A-5725-4CBD-90AA-B0081142FF5D}">
      <dgm:prSet/>
      <dgm:spPr/>
      <dgm:t>
        <a:bodyPr/>
        <a:lstStyle/>
        <a:p>
          <a:endParaRPr lang="en-GB"/>
        </a:p>
      </dgm:t>
    </dgm:pt>
    <dgm:pt modelId="{CB7995F5-F9D1-40B6-8F09-10FA42BBD6C2}" type="sibTrans" cxnId="{44AA287A-5725-4CBD-90AA-B0081142FF5D}">
      <dgm:prSet/>
      <dgm:spPr/>
      <dgm:t>
        <a:bodyPr/>
        <a:lstStyle/>
        <a:p>
          <a:endParaRPr lang="en-GB"/>
        </a:p>
      </dgm:t>
    </dgm:pt>
    <dgm:pt modelId="{71F56F09-7DB5-45B1-9030-D963D3DB2CCF}">
      <dgm:prSet phldrT="[Text]"/>
      <dgm:spPr/>
      <dgm:t>
        <a:bodyPr/>
        <a:lstStyle/>
        <a:p>
          <a:r>
            <a:rPr lang="en-GB" dirty="0"/>
            <a:t>Skill development</a:t>
          </a:r>
        </a:p>
      </dgm:t>
    </dgm:pt>
    <dgm:pt modelId="{9D529A74-33B6-4FDA-B024-4421B87FC2D0}" type="parTrans" cxnId="{92B402B7-033F-4668-BD74-F97512E4CF89}">
      <dgm:prSet/>
      <dgm:spPr/>
      <dgm:t>
        <a:bodyPr/>
        <a:lstStyle/>
        <a:p>
          <a:endParaRPr lang="en-GB"/>
        </a:p>
      </dgm:t>
    </dgm:pt>
    <dgm:pt modelId="{C39B64B9-214F-4B19-8816-12BD92B40A73}" type="sibTrans" cxnId="{92B402B7-033F-4668-BD74-F97512E4CF89}">
      <dgm:prSet/>
      <dgm:spPr/>
      <dgm:t>
        <a:bodyPr/>
        <a:lstStyle/>
        <a:p>
          <a:endParaRPr lang="en-GB"/>
        </a:p>
      </dgm:t>
    </dgm:pt>
    <dgm:pt modelId="{9ADC4F30-FDFE-429E-AE91-99AC12810B60}">
      <dgm:prSet phldrT="[Text]"/>
      <dgm:spPr/>
      <dgm:t>
        <a:bodyPr/>
        <a:lstStyle/>
        <a:p>
          <a:r>
            <a:rPr lang="en-GB" dirty="0"/>
            <a:t>Imaginative thinking – links to writing</a:t>
          </a:r>
        </a:p>
      </dgm:t>
    </dgm:pt>
    <dgm:pt modelId="{A513721E-FEBB-46EB-9788-226B8C20F7E2}" type="parTrans" cxnId="{998E1232-B88F-4923-9500-F3450CCF0629}">
      <dgm:prSet/>
      <dgm:spPr/>
      <dgm:t>
        <a:bodyPr/>
        <a:lstStyle/>
        <a:p>
          <a:endParaRPr lang="en-GB"/>
        </a:p>
      </dgm:t>
    </dgm:pt>
    <dgm:pt modelId="{D5645321-28B8-41DC-AE6E-F8598CAF5B36}" type="sibTrans" cxnId="{998E1232-B88F-4923-9500-F3450CCF0629}">
      <dgm:prSet/>
      <dgm:spPr/>
      <dgm:t>
        <a:bodyPr/>
        <a:lstStyle/>
        <a:p>
          <a:endParaRPr lang="en-GB"/>
        </a:p>
      </dgm:t>
    </dgm:pt>
    <dgm:pt modelId="{8FAF934A-F7C9-434A-BF87-12993F0D6E0B}">
      <dgm:prSet phldrT="[Text]"/>
      <dgm:spPr/>
      <dgm:t>
        <a:bodyPr/>
        <a:lstStyle/>
        <a:p>
          <a:r>
            <a:rPr lang="en-GB" dirty="0"/>
            <a:t>Developing language and understanding</a:t>
          </a:r>
        </a:p>
      </dgm:t>
    </dgm:pt>
    <dgm:pt modelId="{6BA448D0-1007-45F4-89B1-3928E7EB1B81}" type="parTrans" cxnId="{70746EDF-FD4E-4436-BDE0-174B040E79EC}">
      <dgm:prSet/>
      <dgm:spPr/>
      <dgm:t>
        <a:bodyPr/>
        <a:lstStyle/>
        <a:p>
          <a:endParaRPr lang="en-GB"/>
        </a:p>
      </dgm:t>
    </dgm:pt>
    <dgm:pt modelId="{E563D182-53D2-4FDC-B1D9-70C5B0FB896B}" type="sibTrans" cxnId="{70746EDF-FD4E-4436-BDE0-174B040E79EC}">
      <dgm:prSet/>
      <dgm:spPr/>
      <dgm:t>
        <a:bodyPr/>
        <a:lstStyle/>
        <a:p>
          <a:endParaRPr lang="en-GB"/>
        </a:p>
      </dgm:t>
    </dgm:pt>
    <dgm:pt modelId="{4BB807A3-C24A-4003-866F-1D954B00D8FF}" type="pres">
      <dgm:prSet presAssocID="{9A2C1E1F-7371-4E11-919E-B66DB969543D}" presName="Name0" presStyleCnt="0">
        <dgm:presLayoutVars>
          <dgm:chMax val="7"/>
          <dgm:dir/>
          <dgm:resizeHandles val="exact"/>
        </dgm:presLayoutVars>
      </dgm:prSet>
      <dgm:spPr/>
    </dgm:pt>
    <dgm:pt modelId="{954C3E72-F06E-47B5-9006-95F0746FEE48}" type="pres">
      <dgm:prSet presAssocID="{9A2C1E1F-7371-4E11-919E-B66DB969543D}" presName="ellipse1" presStyleLbl="vennNode1" presStyleIdx="0" presStyleCnt="5">
        <dgm:presLayoutVars>
          <dgm:bulletEnabled val="1"/>
        </dgm:presLayoutVars>
      </dgm:prSet>
      <dgm:spPr/>
    </dgm:pt>
    <dgm:pt modelId="{499FDB8B-D69E-4407-9752-2B90B128CCEC}" type="pres">
      <dgm:prSet presAssocID="{9A2C1E1F-7371-4E11-919E-B66DB969543D}" presName="ellipse2" presStyleLbl="vennNode1" presStyleIdx="1" presStyleCnt="5">
        <dgm:presLayoutVars>
          <dgm:bulletEnabled val="1"/>
        </dgm:presLayoutVars>
      </dgm:prSet>
      <dgm:spPr/>
    </dgm:pt>
    <dgm:pt modelId="{DB5A571B-20BC-4FDF-B6CC-F73691DEE34F}" type="pres">
      <dgm:prSet presAssocID="{9A2C1E1F-7371-4E11-919E-B66DB969543D}" presName="ellipse3" presStyleLbl="vennNode1" presStyleIdx="2" presStyleCnt="5">
        <dgm:presLayoutVars>
          <dgm:bulletEnabled val="1"/>
        </dgm:presLayoutVars>
      </dgm:prSet>
      <dgm:spPr/>
    </dgm:pt>
    <dgm:pt modelId="{A00E6414-D517-4294-9615-6BE023CE9532}" type="pres">
      <dgm:prSet presAssocID="{9A2C1E1F-7371-4E11-919E-B66DB969543D}" presName="ellipse4" presStyleLbl="vennNode1" presStyleIdx="3" presStyleCnt="5">
        <dgm:presLayoutVars>
          <dgm:bulletEnabled val="1"/>
        </dgm:presLayoutVars>
      </dgm:prSet>
      <dgm:spPr/>
    </dgm:pt>
    <dgm:pt modelId="{DE2B5648-8C91-425C-BBB3-773FFBAE10A3}" type="pres">
      <dgm:prSet presAssocID="{9A2C1E1F-7371-4E11-919E-B66DB969543D}" presName="ellipse5" presStyleLbl="vennNode1" presStyleIdx="4" presStyleCnt="5">
        <dgm:presLayoutVars>
          <dgm:bulletEnabled val="1"/>
        </dgm:presLayoutVars>
      </dgm:prSet>
      <dgm:spPr/>
    </dgm:pt>
  </dgm:ptLst>
  <dgm:cxnLst>
    <dgm:cxn modelId="{2CCEEE01-1BA5-487F-A32B-36A5C039F1F0}" type="presOf" srcId="{9ADC4F30-FDFE-429E-AE91-99AC12810B60}" destId="{A00E6414-D517-4294-9615-6BE023CE9532}" srcOrd="0" destOrd="0" presId="urn:microsoft.com/office/officeart/2005/8/layout/rings+Icon"/>
    <dgm:cxn modelId="{998E1232-B88F-4923-9500-F3450CCF0629}" srcId="{9A2C1E1F-7371-4E11-919E-B66DB969543D}" destId="{9ADC4F30-FDFE-429E-AE91-99AC12810B60}" srcOrd="3" destOrd="0" parTransId="{A513721E-FEBB-46EB-9788-226B8C20F7E2}" sibTransId="{D5645321-28B8-41DC-AE6E-F8598CAF5B36}"/>
    <dgm:cxn modelId="{6C1F6B44-D33C-491F-8506-67121D7D86AC}" type="presOf" srcId="{DBB28B56-08C5-4AF6-846E-C67F7B059CCB}" destId="{499FDB8B-D69E-4407-9752-2B90B128CCEC}" srcOrd="0" destOrd="0" presId="urn:microsoft.com/office/officeart/2005/8/layout/rings+Icon"/>
    <dgm:cxn modelId="{F2CAC954-0392-4B0C-9C05-878F96B287AC}" type="presOf" srcId="{71F56F09-7DB5-45B1-9030-D963D3DB2CCF}" destId="{DB5A571B-20BC-4FDF-B6CC-F73691DEE34F}" srcOrd="0" destOrd="0" presId="urn:microsoft.com/office/officeart/2005/8/layout/rings+Icon"/>
    <dgm:cxn modelId="{44AA287A-5725-4CBD-90AA-B0081142FF5D}" srcId="{9A2C1E1F-7371-4E11-919E-B66DB969543D}" destId="{DBB28B56-08C5-4AF6-846E-C67F7B059CCB}" srcOrd="1" destOrd="0" parTransId="{7850B986-044B-428B-8BBE-A7F891459ED4}" sibTransId="{CB7995F5-F9D1-40B6-8F09-10FA42BBD6C2}"/>
    <dgm:cxn modelId="{007B2199-B237-4919-A7DF-A66666D88EB7}" type="presOf" srcId="{8FAF934A-F7C9-434A-BF87-12993F0D6E0B}" destId="{DE2B5648-8C91-425C-BBB3-773FFBAE10A3}" srcOrd="0" destOrd="0" presId="urn:microsoft.com/office/officeart/2005/8/layout/rings+Icon"/>
    <dgm:cxn modelId="{D806C39C-64A3-4154-BC4E-D48A12AC17EE}" srcId="{9A2C1E1F-7371-4E11-919E-B66DB969543D}" destId="{5C9B6CF1-6E43-474C-9DA3-A5336CC3A6A7}" srcOrd="0" destOrd="0" parTransId="{49287F06-30D6-49DF-9BBE-B33E7CBAC449}" sibTransId="{24E06834-0D8D-415C-8D6B-FE66197DFAAE}"/>
    <dgm:cxn modelId="{92B402B7-033F-4668-BD74-F97512E4CF89}" srcId="{9A2C1E1F-7371-4E11-919E-B66DB969543D}" destId="{71F56F09-7DB5-45B1-9030-D963D3DB2CCF}" srcOrd="2" destOrd="0" parTransId="{9D529A74-33B6-4FDA-B024-4421B87FC2D0}" sibTransId="{C39B64B9-214F-4B19-8816-12BD92B40A73}"/>
    <dgm:cxn modelId="{7A9AC3C2-FF1A-4813-82A4-6681C1D5EC48}" type="presOf" srcId="{9A2C1E1F-7371-4E11-919E-B66DB969543D}" destId="{4BB807A3-C24A-4003-866F-1D954B00D8FF}" srcOrd="0" destOrd="0" presId="urn:microsoft.com/office/officeart/2005/8/layout/rings+Icon"/>
    <dgm:cxn modelId="{70746EDF-FD4E-4436-BDE0-174B040E79EC}" srcId="{9A2C1E1F-7371-4E11-919E-B66DB969543D}" destId="{8FAF934A-F7C9-434A-BF87-12993F0D6E0B}" srcOrd="4" destOrd="0" parTransId="{6BA448D0-1007-45F4-89B1-3928E7EB1B81}" sibTransId="{E563D182-53D2-4FDC-B1D9-70C5B0FB896B}"/>
    <dgm:cxn modelId="{3FFF69E0-F1BD-4B6C-890D-3D82CFD753D2}" type="presOf" srcId="{5C9B6CF1-6E43-474C-9DA3-A5336CC3A6A7}" destId="{954C3E72-F06E-47B5-9006-95F0746FEE48}" srcOrd="0" destOrd="0" presId="urn:microsoft.com/office/officeart/2005/8/layout/rings+Icon"/>
    <dgm:cxn modelId="{45D7DBFD-1791-4FA5-855D-5A3C021DA0A6}" type="presParOf" srcId="{4BB807A3-C24A-4003-866F-1D954B00D8FF}" destId="{954C3E72-F06E-47B5-9006-95F0746FEE48}" srcOrd="0" destOrd="0" presId="urn:microsoft.com/office/officeart/2005/8/layout/rings+Icon"/>
    <dgm:cxn modelId="{9431C176-84EF-40B0-BF11-B660FF8F7287}" type="presParOf" srcId="{4BB807A3-C24A-4003-866F-1D954B00D8FF}" destId="{499FDB8B-D69E-4407-9752-2B90B128CCEC}" srcOrd="1" destOrd="0" presId="urn:microsoft.com/office/officeart/2005/8/layout/rings+Icon"/>
    <dgm:cxn modelId="{EEC2CCB2-43CB-4B76-BC6E-3B9D44524051}" type="presParOf" srcId="{4BB807A3-C24A-4003-866F-1D954B00D8FF}" destId="{DB5A571B-20BC-4FDF-B6CC-F73691DEE34F}" srcOrd="2" destOrd="0" presId="urn:microsoft.com/office/officeart/2005/8/layout/rings+Icon"/>
    <dgm:cxn modelId="{D8ECF435-1BBF-47AF-8576-4A6814765933}" type="presParOf" srcId="{4BB807A3-C24A-4003-866F-1D954B00D8FF}" destId="{A00E6414-D517-4294-9615-6BE023CE9532}" srcOrd="3" destOrd="0" presId="urn:microsoft.com/office/officeart/2005/8/layout/rings+Icon"/>
    <dgm:cxn modelId="{0A31DE1A-D7B9-49AA-9DE8-EEF8DEB92BFB}" type="presParOf" srcId="{4BB807A3-C24A-4003-866F-1D954B00D8FF}" destId="{DE2B5648-8C91-425C-BBB3-773FFBAE10A3}" srcOrd="4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32264-9AE4-47FC-960E-66CF970EA232}">
      <dsp:nvSpPr>
        <dsp:cNvPr id="0" name=""/>
        <dsp:cNvSpPr/>
      </dsp:nvSpPr>
      <dsp:spPr>
        <a:xfrm>
          <a:off x="298608" y="3040"/>
          <a:ext cx="2956619" cy="177397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Spring 1 – Relationship and prediction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(Year 6 Inference and Prediction to support SATs prep)</a:t>
          </a:r>
          <a:endParaRPr lang="en-GB" sz="2000" kern="1200" dirty="0"/>
        </a:p>
      </dsp:txBody>
      <dsp:txXfrm>
        <a:off x="298608" y="3040"/>
        <a:ext cx="2956619" cy="1773971"/>
      </dsp:txXfrm>
    </dsp:sp>
    <dsp:sp modelId="{B1905BE1-FB13-42F0-A4B3-C8B5F72C9FC9}">
      <dsp:nvSpPr>
        <dsp:cNvPr id="0" name=""/>
        <dsp:cNvSpPr/>
      </dsp:nvSpPr>
      <dsp:spPr>
        <a:xfrm>
          <a:off x="3550890" y="3040"/>
          <a:ext cx="2956619" cy="1773971"/>
        </a:xfrm>
        <a:prstGeom prst="rect">
          <a:avLst/>
        </a:prstGeom>
        <a:solidFill>
          <a:schemeClr val="accent5">
            <a:hueOff val="-2361152"/>
            <a:satOff val="1351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Spring 2 – Retrieving and summarising</a:t>
          </a:r>
          <a:endParaRPr lang="en-GB" sz="2000" kern="1200" dirty="0"/>
        </a:p>
      </dsp:txBody>
      <dsp:txXfrm>
        <a:off x="3550890" y="3040"/>
        <a:ext cx="2956619" cy="1773971"/>
      </dsp:txXfrm>
    </dsp:sp>
    <dsp:sp modelId="{22798C25-7D85-43EF-8039-B4F17A7FC1DB}">
      <dsp:nvSpPr>
        <dsp:cNvPr id="0" name=""/>
        <dsp:cNvSpPr/>
      </dsp:nvSpPr>
      <dsp:spPr>
        <a:xfrm>
          <a:off x="269840" y="2025528"/>
          <a:ext cx="2956619" cy="1773971"/>
        </a:xfrm>
        <a:prstGeom prst="rect">
          <a:avLst/>
        </a:prstGeom>
        <a:solidFill>
          <a:schemeClr val="accent5">
            <a:hueOff val="-4722303"/>
            <a:satOff val="2701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Summer 1 – Word meaning and word choice</a:t>
          </a:r>
          <a:endParaRPr lang="en-GB" sz="2000" kern="1200" dirty="0"/>
        </a:p>
      </dsp:txBody>
      <dsp:txXfrm>
        <a:off x="269840" y="2025528"/>
        <a:ext cx="2956619" cy="1773971"/>
      </dsp:txXfrm>
    </dsp:sp>
    <dsp:sp modelId="{3B99409B-3097-4ED7-B274-C54DB7943743}">
      <dsp:nvSpPr>
        <dsp:cNvPr id="0" name=""/>
        <dsp:cNvSpPr/>
      </dsp:nvSpPr>
      <dsp:spPr>
        <a:xfrm>
          <a:off x="3550890" y="2072674"/>
          <a:ext cx="2956619" cy="1773971"/>
        </a:xfrm>
        <a:prstGeom prst="rect">
          <a:avLst/>
        </a:prstGeom>
        <a:solidFill>
          <a:schemeClr val="accent5">
            <a:hueOff val="-7083455"/>
            <a:satOff val="4052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Summer 2 – Inference and comparison</a:t>
          </a:r>
          <a:endParaRPr lang="en-GB" sz="2000" kern="1200" dirty="0"/>
        </a:p>
      </dsp:txBody>
      <dsp:txXfrm>
        <a:off x="3550890" y="2072674"/>
        <a:ext cx="2956619" cy="17739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32264-9AE4-47FC-960E-66CF970EA232}">
      <dsp:nvSpPr>
        <dsp:cNvPr id="0" name=""/>
        <dsp:cNvSpPr/>
      </dsp:nvSpPr>
      <dsp:spPr>
        <a:xfrm>
          <a:off x="506" y="358850"/>
          <a:ext cx="1975741" cy="118544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Spring 1 - Sequencing</a:t>
          </a:r>
          <a:endParaRPr lang="en-GB" sz="2400" kern="1200" dirty="0"/>
        </a:p>
      </dsp:txBody>
      <dsp:txXfrm>
        <a:off x="506" y="358850"/>
        <a:ext cx="1975741" cy="1185444"/>
      </dsp:txXfrm>
    </dsp:sp>
    <dsp:sp modelId="{B1905BE1-FB13-42F0-A4B3-C8B5F72C9FC9}">
      <dsp:nvSpPr>
        <dsp:cNvPr id="0" name=""/>
        <dsp:cNvSpPr/>
      </dsp:nvSpPr>
      <dsp:spPr>
        <a:xfrm>
          <a:off x="2173822" y="358850"/>
          <a:ext cx="1975741" cy="1185444"/>
        </a:xfrm>
        <a:prstGeom prst="rect">
          <a:avLst/>
        </a:prstGeom>
        <a:solidFill>
          <a:schemeClr val="accent5">
            <a:hueOff val="-2361152"/>
            <a:satOff val="1351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Spring 2 - Retrieving</a:t>
          </a:r>
          <a:endParaRPr lang="en-GB" sz="2400" kern="1200" dirty="0"/>
        </a:p>
      </dsp:txBody>
      <dsp:txXfrm>
        <a:off x="2173822" y="358850"/>
        <a:ext cx="1975741" cy="1185444"/>
      </dsp:txXfrm>
    </dsp:sp>
    <dsp:sp modelId="{22798C25-7D85-43EF-8039-B4F17A7FC1DB}">
      <dsp:nvSpPr>
        <dsp:cNvPr id="0" name=""/>
        <dsp:cNvSpPr/>
      </dsp:nvSpPr>
      <dsp:spPr>
        <a:xfrm>
          <a:off x="506" y="1741869"/>
          <a:ext cx="1975741" cy="1185444"/>
        </a:xfrm>
        <a:prstGeom prst="rect">
          <a:avLst/>
        </a:prstGeom>
        <a:solidFill>
          <a:schemeClr val="accent5">
            <a:hueOff val="-4722303"/>
            <a:satOff val="2701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Summer 1 - Vocabulary</a:t>
          </a:r>
          <a:endParaRPr lang="en-GB" sz="2400" kern="1200" dirty="0"/>
        </a:p>
      </dsp:txBody>
      <dsp:txXfrm>
        <a:off x="506" y="1741869"/>
        <a:ext cx="1975741" cy="1185444"/>
      </dsp:txXfrm>
    </dsp:sp>
    <dsp:sp modelId="{3B99409B-3097-4ED7-B274-C54DB7943743}">
      <dsp:nvSpPr>
        <dsp:cNvPr id="0" name=""/>
        <dsp:cNvSpPr/>
      </dsp:nvSpPr>
      <dsp:spPr>
        <a:xfrm>
          <a:off x="2173822" y="1741869"/>
          <a:ext cx="1975741" cy="1185444"/>
        </a:xfrm>
        <a:prstGeom prst="rect">
          <a:avLst/>
        </a:prstGeom>
        <a:solidFill>
          <a:schemeClr val="accent5">
            <a:hueOff val="-7083455"/>
            <a:satOff val="4052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Summer 2 - Inference</a:t>
          </a:r>
          <a:endParaRPr lang="en-GB" sz="2400" kern="1200" dirty="0"/>
        </a:p>
      </dsp:txBody>
      <dsp:txXfrm>
        <a:off x="2173822" y="1741869"/>
        <a:ext cx="1975741" cy="11854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C3E72-F06E-47B5-9006-95F0746FEE48}">
      <dsp:nvSpPr>
        <dsp:cNvPr id="0" name=""/>
        <dsp:cNvSpPr/>
      </dsp:nvSpPr>
      <dsp:spPr>
        <a:xfrm>
          <a:off x="801121" y="0"/>
          <a:ext cx="3132298" cy="3132291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Links to ALL other core and foundation subjects and themes</a:t>
          </a:r>
        </a:p>
      </dsp:txBody>
      <dsp:txXfrm>
        <a:off x="1259835" y="458713"/>
        <a:ext cx="2214870" cy="2214865"/>
      </dsp:txXfrm>
    </dsp:sp>
    <dsp:sp modelId="{499FDB8B-D69E-4407-9752-2B90B128CCEC}">
      <dsp:nvSpPr>
        <dsp:cNvPr id="0" name=""/>
        <dsp:cNvSpPr/>
      </dsp:nvSpPr>
      <dsp:spPr>
        <a:xfrm>
          <a:off x="2411798" y="2089064"/>
          <a:ext cx="3132298" cy="3132291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Creating a love of reading</a:t>
          </a:r>
        </a:p>
      </dsp:txBody>
      <dsp:txXfrm>
        <a:off x="2870512" y="2547777"/>
        <a:ext cx="2214870" cy="2214865"/>
      </dsp:txXfrm>
    </dsp:sp>
    <dsp:sp modelId="{DB5A571B-20BC-4FDF-B6CC-F73691DEE34F}">
      <dsp:nvSpPr>
        <dsp:cNvPr id="0" name=""/>
        <dsp:cNvSpPr/>
      </dsp:nvSpPr>
      <dsp:spPr>
        <a:xfrm>
          <a:off x="4023433" y="0"/>
          <a:ext cx="3132298" cy="3132291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Skill development</a:t>
          </a:r>
        </a:p>
      </dsp:txBody>
      <dsp:txXfrm>
        <a:off x="4482147" y="458713"/>
        <a:ext cx="2214870" cy="2214865"/>
      </dsp:txXfrm>
    </dsp:sp>
    <dsp:sp modelId="{A00E6414-D517-4294-9615-6BE023CE9532}">
      <dsp:nvSpPr>
        <dsp:cNvPr id="0" name=""/>
        <dsp:cNvSpPr/>
      </dsp:nvSpPr>
      <dsp:spPr>
        <a:xfrm>
          <a:off x="5634111" y="2089064"/>
          <a:ext cx="3132298" cy="3132291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Imaginative thinking – links to writing</a:t>
          </a:r>
        </a:p>
      </dsp:txBody>
      <dsp:txXfrm>
        <a:off x="6092825" y="2547777"/>
        <a:ext cx="2214870" cy="2214865"/>
      </dsp:txXfrm>
    </dsp:sp>
    <dsp:sp modelId="{DE2B5648-8C91-425C-BBB3-773FFBAE10A3}">
      <dsp:nvSpPr>
        <dsp:cNvPr id="0" name=""/>
        <dsp:cNvSpPr/>
      </dsp:nvSpPr>
      <dsp:spPr>
        <a:xfrm>
          <a:off x="7244789" y="0"/>
          <a:ext cx="3132298" cy="3132291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Developing language and understanding</a:t>
          </a:r>
        </a:p>
      </dsp:txBody>
      <dsp:txXfrm>
        <a:off x="7703503" y="458713"/>
        <a:ext cx="2214870" cy="22148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02431-9EAB-4D4B-8249-73E6CFD448B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0D6B03-4BD6-4906-825A-2E908A74F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841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5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424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73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480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Claire/David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81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Claire/David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147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Claire/David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009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Claire/David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795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Claire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220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Amelia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0D6B03-4BD6-4906-825A-2E908A74F1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21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11/20/2023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11/20/2023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oleObject" Target="../embeddings/oleObject6.bin"/><Relationship Id="rId18" Type="http://schemas.openxmlformats.org/officeDocument/2006/relationships/oleObject" Target="../embeddings/oleObject8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8.png"/><Relationship Id="rId1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7.png"/><Relationship Id="rId19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openxmlformats.org/officeDocument/2006/relationships/oleObject" Target="../embeddings/oleObject4.bin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owl.co.uk/for-home/find-a-book/library-page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bitesize/topics/zs44jxs" TargetMode="External"/><Relationship Id="rId5" Type="http://schemas.openxmlformats.org/officeDocument/2006/relationships/hyperlink" Target="https://schoolreadinglist.co.uk/category/reading-lists-for-ks2-school-pupils/" TargetMode="External"/><Relationship Id="rId4" Type="http://schemas.openxmlformats.org/officeDocument/2006/relationships/hyperlink" Target="https://home.oxfordowl.co.uk/reading/reading-comprehension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2236809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Reading at Oldfield in KS2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350A0-6B62-4EE9-9AEC-C8CA5A484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107" y="236908"/>
            <a:ext cx="10058400" cy="1371600"/>
          </a:xfrm>
        </p:spPr>
        <p:txBody>
          <a:bodyPr/>
          <a:lstStyle/>
          <a:p>
            <a:r>
              <a:rPr lang="en-GB" dirty="0"/>
              <a:t>Our new initiative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5023B-AA9E-40EB-8317-1A5721E19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618" y="1234506"/>
            <a:ext cx="8400757" cy="5386586"/>
          </a:xfrm>
        </p:spPr>
        <p:txBody>
          <a:bodyPr>
            <a:normAutofit/>
          </a:bodyPr>
          <a:lstStyle/>
          <a:p>
            <a:r>
              <a:rPr lang="en-GB" sz="2800" dirty="0"/>
              <a:t>We have recently launched two new reading skills initiative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600" dirty="0"/>
              <a:t>The Reading Dogs – EYFS/KS1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600" dirty="0"/>
              <a:t>The Reading Characters – KS2</a:t>
            </a:r>
          </a:p>
          <a:p>
            <a:r>
              <a:rPr lang="en-GB" sz="2800" dirty="0"/>
              <a:t>Question prompt sheet focusing on a reading skill each half term (also available on the website)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600" dirty="0"/>
              <a:t>This term – </a:t>
            </a:r>
            <a:r>
              <a:rPr lang="en-GB" sz="2600" b="1" dirty="0"/>
              <a:t>Relationship</a:t>
            </a:r>
            <a:r>
              <a:rPr lang="en-GB" sz="2600" dirty="0"/>
              <a:t> and </a:t>
            </a:r>
            <a:r>
              <a:rPr lang="en-GB" sz="2600" b="1" dirty="0"/>
              <a:t>Prediction</a:t>
            </a:r>
            <a:endParaRPr lang="en-GB" sz="2800" dirty="0"/>
          </a:p>
          <a:p>
            <a:r>
              <a:rPr lang="en-GB" sz="2800" dirty="0"/>
              <a:t>Link into a new Reading Comprehension scheme – </a:t>
            </a:r>
            <a:r>
              <a:rPr lang="en-GB" sz="2800" i="1" dirty="0"/>
              <a:t>Complete Comprehension</a:t>
            </a:r>
            <a:r>
              <a:rPr lang="en-GB" sz="2800" dirty="0"/>
              <a:t>.</a:t>
            </a:r>
          </a:p>
        </p:txBody>
      </p:sp>
      <p:pic>
        <p:nvPicPr>
          <p:cNvPr id="2050" name="Picture 2" descr="Readers Quotes. QuotesGram">
            <a:extLst>
              <a:ext uri="{FF2B5EF4-FFF2-40B4-BE49-F238E27FC236}">
                <a16:creationId xmlns:a16="http://schemas.microsoft.com/office/drawing/2014/main" id="{10619202-3CF4-4D80-9EFB-3E6652475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949" y="236909"/>
            <a:ext cx="2076338" cy="6384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049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58451-0620-44AD-8A90-A032AE0B2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are the Reading Characters?</a:t>
            </a:r>
            <a:endParaRPr lang="en-GB" dirty="0"/>
          </a:p>
        </p:txBody>
      </p:sp>
      <p:sp>
        <p:nvSpPr>
          <p:cNvPr id="19" name="Content Placeholder 6">
            <a:extLst>
              <a:ext uri="{FF2B5EF4-FFF2-40B4-BE49-F238E27FC236}">
                <a16:creationId xmlns:a16="http://schemas.microsoft.com/office/drawing/2014/main" id="{F71C97D5-F52D-4806-BB0C-013D0CB38F24}"/>
              </a:ext>
            </a:extLst>
          </p:cNvPr>
          <p:cNvSpPr txBox="1">
            <a:spLocks/>
          </p:cNvSpPr>
          <p:nvPr/>
        </p:nvSpPr>
        <p:spPr>
          <a:xfrm>
            <a:off x="955190" y="1476340"/>
            <a:ext cx="10170010" cy="158261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>
                <a:latin typeface="+mn-lt"/>
              </a:rPr>
              <a:t>The Reading Characters are linked to the Complete Comprehension scheme that we teach in class.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A836E25-5E4C-44DA-9532-1CD83719BF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0160" y="483424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5" name="Object 24">
            <a:extLst>
              <a:ext uri="{FF2B5EF4-FFF2-40B4-BE49-F238E27FC236}">
                <a16:creationId xmlns:a16="http://schemas.microsoft.com/office/drawing/2014/main" id="{A1A7510F-8A33-4127-BD9C-3670895EE29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5746509"/>
              </p:ext>
            </p:extLst>
          </p:nvPr>
        </p:nvGraphicFramePr>
        <p:xfrm>
          <a:off x="2412360" y="2692889"/>
          <a:ext cx="1695383" cy="1655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1504762" imgH="1467055" progId="Paint.Picture">
                  <p:embed/>
                </p:oleObj>
              </mc:Choice>
              <mc:Fallback>
                <p:oleObj name="Bitmap Image" r:id="rId3" imgW="1504762" imgH="1467055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2360" y="2692889"/>
                        <a:ext cx="1695383" cy="16555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4">
            <a:extLst>
              <a:ext uri="{FF2B5EF4-FFF2-40B4-BE49-F238E27FC236}">
                <a16:creationId xmlns:a16="http://schemas.microsoft.com/office/drawing/2014/main" id="{30D6B2E5-8105-4F37-8EE6-C21E113EE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114" y="193214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8D2E6838-DB4A-4C74-B89A-385811DE190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2483193"/>
              </p:ext>
            </p:extLst>
          </p:nvPr>
        </p:nvGraphicFramePr>
        <p:xfrm>
          <a:off x="479871" y="2674137"/>
          <a:ext cx="1657246" cy="167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5" imgW="1438095" imgH="1457143" progId="Paint.Picture">
                  <p:embed/>
                </p:oleObj>
              </mc:Choice>
              <mc:Fallback>
                <p:oleObj name="Bitmap Image" r:id="rId5" imgW="1438095" imgH="1457143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871" y="2674137"/>
                        <a:ext cx="1657246" cy="16743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CC6EB712-B56F-4437-B54D-473C7CA791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1007248"/>
              </p:ext>
            </p:extLst>
          </p:nvPr>
        </p:nvGraphicFramePr>
        <p:xfrm>
          <a:off x="2441479" y="4467853"/>
          <a:ext cx="1686447" cy="1743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7" imgW="1495634" imgH="1467055" progId="Paint.Picture">
                  <p:embed/>
                </p:oleObj>
              </mc:Choice>
              <mc:Fallback>
                <p:oleObj name="Bitmap Image" r:id="rId7" imgW="1495634" imgH="1467055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1479" y="4467853"/>
                        <a:ext cx="1686447" cy="17433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Rectangle 8">
            <a:extLst>
              <a:ext uri="{FF2B5EF4-FFF2-40B4-BE49-F238E27FC236}">
                <a16:creationId xmlns:a16="http://schemas.microsoft.com/office/drawing/2014/main" id="{3F372406-BA6F-4F06-9437-B42DE0DEDB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221FD47E-7008-4A7F-8DDC-6E75ABE155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5115551"/>
              </p:ext>
            </p:extLst>
          </p:nvPr>
        </p:nvGraphicFramePr>
        <p:xfrm>
          <a:off x="4382986" y="2692560"/>
          <a:ext cx="1657246" cy="166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9" imgW="1476190" imgH="1486107" progId="Paint.Picture">
                  <p:embed/>
                </p:oleObj>
              </mc:Choice>
              <mc:Fallback>
                <p:oleObj name="Bitmap Image" r:id="rId9" imgW="1476190" imgH="1486107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2986" y="2692560"/>
                        <a:ext cx="1657246" cy="1664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Rectangle 10">
            <a:extLst>
              <a:ext uri="{FF2B5EF4-FFF2-40B4-BE49-F238E27FC236}">
                <a16:creationId xmlns:a16="http://schemas.microsoft.com/office/drawing/2014/main" id="{F6237107-F824-4AA6-B263-822000B39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B3250030-8380-4613-9B70-8175EBA2812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9103694"/>
              </p:ext>
            </p:extLst>
          </p:nvPr>
        </p:nvGraphicFramePr>
        <p:xfrm>
          <a:off x="460816" y="4462784"/>
          <a:ext cx="1657246" cy="1748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1" imgW="1457143" imgH="1542857" progId="Paint.Picture">
                  <p:embed/>
                </p:oleObj>
              </mc:Choice>
              <mc:Fallback>
                <p:oleObj name="Bitmap Image" r:id="rId11" imgW="1457143" imgH="1542857" progId="Paint.Picture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816" y="4462784"/>
                        <a:ext cx="1657246" cy="17483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Rectangle 12">
            <a:extLst>
              <a:ext uri="{FF2B5EF4-FFF2-40B4-BE49-F238E27FC236}">
                <a16:creationId xmlns:a16="http://schemas.microsoft.com/office/drawing/2014/main" id="{F17BAEDF-97F2-4B91-89DE-ABF86C9E7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2D1E5CFB-DE5F-4A9C-AA5D-DF3BBE5CE36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6542790"/>
              </p:ext>
            </p:extLst>
          </p:nvPr>
        </p:nvGraphicFramePr>
        <p:xfrm>
          <a:off x="4382986" y="4509667"/>
          <a:ext cx="1695382" cy="1680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3" imgW="1504762" imgH="1476190" progId="Paint.Picture">
                  <p:embed/>
                </p:oleObj>
              </mc:Choice>
              <mc:Fallback>
                <p:oleObj name="Bitmap Image" r:id="rId13" imgW="1504762" imgH="1476190" progId="Paint.Picture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2986" y="4509667"/>
                        <a:ext cx="1695382" cy="16801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>
            <a:extLst>
              <a:ext uri="{FF2B5EF4-FFF2-40B4-BE49-F238E27FC236}">
                <a16:creationId xmlns:a16="http://schemas.microsoft.com/office/drawing/2014/main" id="{0EAC6272-7B84-45F7-913D-C8562867590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4176353"/>
              </p:ext>
            </p:extLst>
          </p:nvPr>
        </p:nvGraphicFramePr>
        <p:xfrm>
          <a:off x="6283842" y="2714266"/>
          <a:ext cx="1695383" cy="168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5" imgW="1476190" imgH="1467055" progId="Paint.Picture">
                  <p:embed/>
                </p:oleObj>
              </mc:Choice>
              <mc:Fallback>
                <p:oleObj name="Bitmap Image" r:id="rId15" imgW="1476190" imgH="1467055" progId="Paint.Picture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3842" y="2714266"/>
                        <a:ext cx="1695383" cy="16880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42" name="Picture 18" descr="Complete Comprehension Book 6 (Year 6): at Schofield and Sims.">
            <a:extLst>
              <a:ext uri="{FF2B5EF4-FFF2-40B4-BE49-F238E27FC236}">
                <a16:creationId xmlns:a16="http://schemas.microsoft.com/office/drawing/2014/main" id="{0AAA25D2-095E-4C9B-9BEA-F18A16E83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049" y="2734171"/>
            <a:ext cx="2623151" cy="3550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62">
            <a:extLst>
              <a:ext uri="{FF2B5EF4-FFF2-40B4-BE49-F238E27FC236}">
                <a16:creationId xmlns:a16="http://schemas.microsoft.com/office/drawing/2014/main" id="{9FE7C8B8-C01C-4F41-BBFF-526AAF69C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"/>
            <a:ext cx="9143427" cy="52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9" name="Object 38">
            <a:extLst>
              <a:ext uri="{FF2B5EF4-FFF2-40B4-BE49-F238E27FC236}">
                <a16:creationId xmlns:a16="http://schemas.microsoft.com/office/drawing/2014/main" id="{3EDA51CB-83C7-4435-A0FA-1F4E79720E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1741002"/>
              </p:ext>
            </p:extLst>
          </p:nvPr>
        </p:nvGraphicFramePr>
        <p:xfrm>
          <a:off x="6269255" y="4538436"/>
          <a:ext cx="1686447" cy="1686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8" imgW="1419048" imgH="1409897" progId="Paint.Picture">
                  <p:embed/>
                </p:oleObj>
              </mc:Choice>
              <mc:Fallback>
                <p:oleObj name="Bitmap Image" r:id="rId18" imgW="1419048" imgH="1409897" progId="Paint.Picture">
                  <p:embed/>
                  <p:pic>
                    <p:nvPicPr>
                      <p:cNvPr id="0" name="Object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9255" y="4538436"/>
                        <a:ext cx="1686447" cy="16864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08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86FC1-8CE6-412C-943F-59EFB2D42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5" y="470452"/>
            <a:ext cx="11178209" cy="1371600"/>
          </a:xfrm>
        </p:spPr>
        <p:txBody>
          <a:bodyPr/>
          <a:lstStyle/>
          <a:p>
            <a:r>
              <a:rPr lang="en-GB" dirty="0"/>
              <a:t>Our termly focus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54AB81A3-8898-4FD7-8D7A-F06C6398B7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8185588"/>
              </p:ext>
            </p:extLst>
          </p:nvPr>
        </p:nvGraphicFramePr>
        <p:xfrm>
          <a:off x="248428" y="1503204"/>
          <a:ext cx="10058400" cy="3849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Content Placeholder 6">
            <a:extLst>
              <a:ext uri="{FF2B5EF4-FFF2-40B4-BE49-F238E27FC236}">
                <a16:creationId xmlns:a16="http://schemas.microsoft.com/office/drawing/2014/main" id="{26544899-AA6A-4EBD-9B45-5268446D1E1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9357319"/>
              </p:ext>
            </p:extLst>
          </p:nvPr>
        </p:nvGraphicFramePr>
        <p:xfrm>
          <a:off x="7315199" y="2123813"/>
          <a:ext cx="4150070" cy="3286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3" name="Left Brace 2">
            <a:extLst>
              <a:ext uri="{FF2B5EF4-FFF2-40B4-BE49-F238E27FC236}">
                <a16:creationId xmlns:a16="http://schemas.microsoft.com/office/drawing/2014/main" id="{3E4DF808-E9C0-40BD-ADE3-6DEF9071C12D}"/>
              </a:ext>
            </a:extLst>
          </p:cNvPr>
          <p:cNvSpPr/>
          <p:nvPr/>
        </p:nvSpPr>
        <p:spPr>
          <a:xfrm rot="16200000">
            <a:off x="3358086" y="2501699"/>
            <a:ext cx="599485" cy="6301868"/>
          </a:xfrm>
          <a:prstGeom prst="leftBrac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ft Brace 5">
            <a:extLst>
              <a:ext uri="{FF2B5EF4-FFF2-40B4-BE49-F238E27FC236}">
                <a16:creationId xmlns:a16="http://schemas.microsoft.com/office/drawing/2014/main" id="{097DA2F5-100E-465D-BD65-7E4D43C7F40E}"/>
              </a:ext>
            </a:extLst>
          </p:cNvPr>
          <p:cNvSpPr/>
          <p:nvPr/>
        </p:nvSpPr>
        <p:spPr>
          <a:xfrm rot="16200000">
            <a:off x="9124489" y="3282964"/>
            <a:ext cx="599485" cy="4218063"/>
          </a:xfrm>
          <a:prstGeom prst="leftBrac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9CD595-103A-4E96-B875-2043DD5FA8DF}"/>
              </a:ext>
            </a:extLst>
          </p:cNvPr>
          <p:cNvSpPr txBox="1"/>
          <p:nvPr/>
        </p:nvSpPr>
        <p:spPr>
          <a:xfrm>
            <a:off x="3453619" y="5952376"/>
            <a:ext cx="654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KS2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CB611D-6959-4161-865C-BF02ECE382D2}"/>
              </a:ext>
            </a:extLst>
          </p:cNvPr>
          <p:cNvSpPr txBox="1"/>
          <p:nvPr/>
        </p:nvSpPr>
        <p:spPr>
          <a:xfrm>
            <a:off x="8904393" y="5767710"/>
            <a:ext cx="1261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EYFS/KS1</a:t>
            </a:r>
          </a:p>
        </p:txBody>
      </p:sp>
    </p:spTree>
    <p:extLst>
      <p:ext uri="{BB962C8B-B14F-4D97-AF65-F5344CB8AC3E}">
        <p14:creationId xmlns:p14="http://schemas.microsoft.com/office/powerpoint/2010/main" val="207026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8F95F-C3CE-47EF-9EC5-9D6987839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4AC94-F83B-4260-B028-A1FE02590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817" y="1604598"/>
            <a:ext cx="10608365" cy="4441996"/>
          </a:xfrm>
        </p:spPr>
        <p:txBody>
          <a:bodyPr>
            <a:noAutofit/>
          </a:bodyPr>
          <a:lstStyle/>
          <a:p>
            <a:r>
              <a:rPr lang="en-GB" sz="2000" b="1" u="sng" dirty="0">
                <a:solidFill>
                  <a:srgbClr val="0070C0"/>
                </a:solidFill>
              </a:rPr>
              <a:t>Prediction</a:t>
            </a:r>
            <a:r>
              <a:rPr lang="en-GB" sz="2000" dirty="0"/>
              <a:t> - 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Predict what might happen in a text, giving evidence and reasons.</a:t>
            </a:r>
            <a:endParaRPr lang="en-GB" sz="2000" dirty="0"/>
          </a:p>
          <a:p>
            <a:r>
              <a:rPr lang="en-GB" sz="2000" b="1" u="sng" dirty="0">
                <a:solidFill>
                  <a:srgbClr val="0070C0"/>
                </a:solidFill>
              </a:rPr>
              <a:t>Inference</a:t>
            </a:r>
            <a:r>
              <a:rPr lang="en-GB" sz="2000" dirty="0"/>
              <a:t> - 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Make inferences (conclusions) from the text.</a:t>
            </a:r>
            <a:r>
              <a:rPr lang="en-GB" sz="2000" dirty="0">
                <a:ea typeface="Tahoma" panose="020B0604030504040204" pitchFamily="34" charset="0"/>
                <a:cs typeface="Tahoma" panose="020B0604030504040204" pitchFamily="34" charset="0"/>
              </a:rPr>
              <a:t> How and why questions. Using information from the text to answer and justify questions.</a:t>
            </a:r>
            <a:endParaRPr lang="en-GB" sz="2000" dirty="0"/>
          </a:p>
          <a:p>
            <a:r>
              <a:rPr lang="en-GB" sz="2000" b="1" u="sng" dirty="0">
                <a:solidFill>
                  <a:srgbClr val="0070C0"/>
                </a:solidFill>
              </a:rPr>
              <a:t>Word meaning and word choice</a:t>
            </a:r>
            <a:r>
              <a:rPr lang="en-GB" sz="2000" dirty="0"/>
              <a:t> - 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Draw on knowledge of vocabulary to understand texts and to identify why the author chose certain words.</a:t>
            </a:r>
            <a:endParaRPr lang="en-GB" sz="2000" dirty="0"/>
          </a:p>
          <a:p>
            <a:r>
              <a:rPr lang="en-GB" sz="2000" b="1" u="sng" dirty="0">
                <a:solidFill>
                  <a:srgbClr val="0070C0"/>
                </a:solidFill>
              </a:rPr>
              <a:t>Relationship</a:t>
            </a:r>
            <a:r>
              <a:rPr lang="en-GB" sz="2000" dirty="0"/>
              <a:t> - </a:t>
            </a:r>
            <a:r>
              <a:rPr lang="en-US" sz="2000" dirty="0"/>
              <a:t>Identify </a:t>
            </a:r>
            <a:r>
              <a:rPr lang="en-GB" sz="2000" dirty="0"/>
              <a:t>different genres for both fiction and non-fiction; identify character development during a text.</a:t>
            </a:r>
          </a:p>
          <a:p>
            <a:r>
              <a:rPr lang="en-GB" sz="2000" b="1" u="sng" dirty="0">
                <a:solidFill>
                  <a:srgbClr val="0070C0"/>
                </a:solidFill>
              </a:rPr>
              <a:t>Retrieval</a:t>
            </a:r>
            <a:r>
              <a:rPr lang="en-GB" sz="2000" dirty="0"/>
              <a:t> - 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Identify/explain key aspects of fiction and</a:t>
            </a:r>
            <a:b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non-fiction texts, such as characters, events, titles and information.</a:t>
            </a:r>
          </a:p>
          <a:p>
            <a:r>
              <a:rPr lang="en-US" sz="2000" b="1" u="sng" dirty="0">
                <a:solidFill>
                  <a:srgbClr val="0070C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Summarising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en-GB" sz="2000" dirty="0"/>
              <a:t>Find and talk about the text’s main points, characters or events.</a:t>
            </a:r>
            <a:endParaRPr lang="en-US" sz="2000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2000" b="1" u="sng" dirty="0">
                <a:solidFill>
                  <a:srgbClr val="0070C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Comparison</a:t>
            </a:r>
            <a:r>
              <a:rPr lang="en-US" sz="2000" dirty="0"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GB" sz="2000" dirty="0"/>
              <a:t>Compare the events, characters and structure of the text. Identifying similarities and differences with other texts of a similar nature.</a:t>
            </a:r>
          </a:p>
        </p:txBody>
      </p:sp>
    </p:spTree>
    <p:extLst>
      <p:ext uri="{BB962C8B-B14F-4D97-AF65-F5344CB8AC3E}">
        <p14:creationId xmlns:p14="http://schemas.microsoft.com/office/powerpoint/2010/main" val="327549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86FC1-8CE6-412C-943F-59EFB2D42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5" y="165652"/>
            <a:ext cx="11178209" cy="1371600"/>
          </a:xfrm>
        </p:spPr>
        <p:txBody>
          <a:bodyPr/>
          <a:lstStyle/>
          <a:p>
            <a:r>
              <a:rPr lang="en-GB" dirty="0"/>
              <a:t>How reading links to the wider curriculum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5C08FDC-BE67-4DCB-B17D-E2B20E4274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8341893"/>
              </p:ext>
            </p:extLst>
          </p:nvPr>
        </p:nvGraphicFramePr>
        <p:xfrm>
          <a:off x="225286" y="1166191"/>
          <a:ext cx="11178209" cy="5221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71171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7C515-82C7-42C5-B506-F266ABF90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012" y="271465"/>
            <a:ext cx="10058400" cy="1371600"/>
          </a:xfrm>
        </p:spPr>
        <p:txBody>
          <a:bodyPr/>
          <a:lstStyle/>
          <a:p>
            <a:r>
              <a:rPr lang="en-GB" dirty="0"/>
              <a:t>Reading at Oldfield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43375-B656-444F-89E2-89A6EABCDC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901" y="1191599"/>
            <a:ext cx="5601988" cy="1325880"/>
          </a:xfrm>
        </p:spPr>
        <p:txBody>
          <a:bodyPr>
            <a:noAutofit/>
          </a:bodyPr>
          <a:lstStyle/>
          <a:p>
            <a:r>
              <a:rPr lang="en-GB" sz="1200" b="1" dirty="0"/>
              <a:t>We read extracts, or even whole texts, of fiction books with a theme linking in with other topics. Non-fiction texts are used as resources to support learning.</a:t>
            </a:r>
          </a:p>
          <a:p>
            <a:r>
              <a:rPr lang="en-GB" sz="1200" b="1" dirty="0"/>
              <a:t>Texts cover a range of genres, including mystery, fantasy, adventure and humour for fiction; newspapers, information texts, poetry and biographies for non-fiction.</a:t>
            </a:r>
          </a:p>
          <a:p>
            <a:r>
              <a:rPr lang="en-GB" sz="1200" b="1" dirty="0"/>
              <a:t>At the end of KS2, the Reading SAT consists of three texts, usually with a mixture of fiction and non-fiction. The questions include fact retrieval, inference, predictions, word choice, sequencing, true or false and matching text titles with summaries.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2A89F1-8542-48CD-B132-91B6D23D8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7254" y="3723860"/>
            <a:ext cx="1474209" cy="2242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1E5F85-E433-4811-B47E-D406AE32B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628" y="3816626"/>
            <a:ext cx="1386867" cy="21528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4D3E88-6DB7-46CA-AA31-CD2BA555AA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7949" y="767450"/>
            <a:ext cx="1549999" cy="23846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632745-95AA-4940-B5E3-E054A3FA91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9018" y="764564"/>
            <a:ext cx="1549999" cy="23717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C7ECB1-B79E-40B2-A018-A368A8496B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4358" y="764564"/>
            <a:ext cx="2145728" cy="23875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F6F91B-BCCD-4D11-893D-DC5557FE0E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16416" y="3225489"/>
            <a:ext cx="2268052" cy="26270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64124A2-317B-463B-8B2A-20C1F817F4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7345" y="3367124"/>
            <a:ext cx="2117310" cy="26270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028FC19-4DF3-4402-A0C6-AC853CAF63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41559" y="3337104"/>
            <a:ext cx="203835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501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8568A-7A34-42E8-AEC8-9BAEC6D0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/>
          <a:lstStyle/>
          <a:p>
            <a:r>
              <a:rPr lang="en-GB" dirty="0"/>
              <a:t>Other opportunities for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FEF15-530E-447C-A34A-EA6DB0D282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9514" y="1886293"/>
            <a:ext cx="4870174" cy="3849624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/>
              <a:t>Links with Maidenhead Library</a:t>
            </a:r>
          </a:p>
          <a:p>
            <a:r>
              <a:rPr lang="en-GB" sz="2800" dirty="0"/>
              <a:t>Y3 and Y4 ABC readers – volunteers </a:t>
            </a:r>
          </a:p>
          <a:p>
            <a:r>
              <a:rPr lang="en-GB" sz="2800" dirty="0"/>
              <a:t>Regular 1:1 reading sessions with TA’s</a:t>
            </a:r>
          </a:p>
          <a:p>
            <a:r>
              <a:rPr lang="en-GB" sz="2800" dirty="0"/>
              <a:t>Comprehension intervention groups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CDA444-217A-47A4-802B-AB830800FF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6974" y="1625118"/>
            <a:ext cx="58293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347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77930-61EE-4462-8013-A48987B03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Helpful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57CEC-DDD7-44E2-AC57-29C5A1D5A7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547446"/>
            <a:ext cx="10058400" cy="4405298"/>
          </a:xfrm>
        </p:spPr>
        <p:txBody>
          <a:bodyPr>
            <a:normAutofit/>
          </a:bodyPr>
          <a:lstStyle/>
          <a:p>
            <a:r>
              <a:rPr lang="en-GB" sz="2400" dirty="0">
                <a:hlinkClick r:id="rId3"/>
              </a:rPr>
              <a:t>https://www.oxfordowl.co.uk/for-home/find-a-book/library-page/</a:t>
            </a:r>
            <a:r>
              <a:rPr lang="en-GB" sz="2400" dirty="0"/>
              <a:t> - free reading books</a:t>
            </a:r>
          </a:p>
          <a:p>
            <a:r>
              <a:rPr lang="en-GB" sz="2400" dirty="0">
                <a:hlinkClick r:id="rId4"/>
              </a:rPr>
              <a:t>https://home.oxfordowl.co.uk/reading/reading-comprehension/</a:t>
            </a:r>
            <a:r>
              <a:rPr lang="en-GB" sz="2400" dirty="0"/>
              <a:t> - videos explaining what ‘Comprehension’ is and how best to support your child</a:t>
            </a:r>
          </a:p>
          <a:p>
            <a:r>
              <a:rPr lang="en-GB" sz="2400" dirty="0">
                <a:hlinkClick r:id="rId5"/>
              </a:rPr>
              <a:t>https://schoolreadinglist.co.uk/category/reading-lists-for-ks2-school-pupils/</a:t>
            </a:r>
            <a:r>
              <a:rPr lang="en-GB" sz="2400" dirty="0"/>
              <a:t> - Reading lists for KS2 pupils</a:t>
            </a:r>
          </a:p>
          <a:p>
            <a:r>
              <a:rPr lang="en-GB" sz="2400" dirty="0">
                <a:hlinkClick r:id="rId6"/>
              </a:rPr>
              <a:t>https://www.bbc.co.uk/bitesize/topics/zs44jxs</a:t>
            </a:r>
            <a:r>
              <a:rPr lang="en-GB" sz="2400" dirty="0"/>
              <a:t> - KS2 Comprehension videos BBC Bitesize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23734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02762-4E08-4C24-9FCA-5AE86C0D3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Spellings at Oldfield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6E130-600E-46AE-9B5A-2641260A2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Whilst we’ve got you here!</a:t>
            </a:r>
          </a:p>
          <a:p>
            <a:endParaRPr lang="en-GB" dirty="0"/>
          </a:p>
          <a:p>
            <a:r>
              <a:rPr lang="en-GB" dirty="0"/>
              <a:t>To ensure consistency between year groups, a new spelling scheme has been brought in. </a:t>
            </a:r>
          </a:p>
          <a:p>
            <a:r>
              <a:rPr lang="en-GB" dirty="0"/>
              <a:t>This will include the statutory spellings for both LKS2 and UKS2. They will be exposed to these words three-four times across the phase therefore making sure all children will learn and understand these particular words.</a:t>
            </a:r>
          </a:p>
          <a:p>
            <a:r>
              <a:rPr lang="en-GB" dirty="0"/>
              <a:t>The look, say, cover, write grids will remain the same and there will sometimes be an activity to go alongside to ensure understanding. </a:t>
            </a:r>
          </a:p>
          <a:p>
            <a:r>
              <a:rPr lang="en-GB" dirty="0"/>
              <a:t>The scheme follows the national curriculum for phonics and spelling rules. </a:t>
            </a:r>
          </a:p>
        </p:txBody>
      </p:sp>
    </p:spTree>
    <p:extLst>
      <p:ext uri="{BB962C8B-B14F-4D97-AF65-F5344CB8AC3E}">
        <p14:creationId xmlns:p14="http://schemas.microsoft.com/office/powerpoint/2010/main" val="4072188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AECF5-F386-45CA-BAD0-C96AD1AE4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7256" y="1875182"/>
            <a:ext cx="6397487" cy="310763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1500" dirty="0"/>
              <a:t>Any questions</a:t>
            </a:r>
          </a:p>
        </p:txBody>
      </p:sp>
    </p:spTree>
    <p:extLst>
      <p:ext uri="{BB962C8B-B14F-4D97-AF65-F5344CB8AC3E}">
        <p14:creationId xmlns:p14="http://schemas.microsoft.com/office/powerpoint/2010/main" val="39513741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VE.pptx" id="{928531FE-40B6-4895-993A-83D26AA1E005}" vid="{C99C5ABD-1620-4AD2-A38C-62625556F38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Geometric color block</Template>
  <TotalTime>0</TotalTime>
  <Words>686</Words>
  <Application>Microsoft Office PowerPoint</Application>
  <PresentationFormat>Widescreen</PresentationFormat>
  <Paragraphs>78</Paragraphs>
  <Slides>11</Slides>
  <Notes>10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Century Gothic</vt:lpstr>
      <vt:lpstr>Garamond</vt:lpstr>
      <vt:lpstr>Wingdings</vt:lpstr>
      <vt:lpstr>SavonVTI</vt:lpstr>
      <vt:lpstr>Bitmap Image</vt:lpstr>
      <vt:lpstr>Reading at Oldfield in KS2</vt:lpstr>
      <vt:lpstr>Our new initiative</vt:lpstr>
      <vt:lpstr>Who are the Reading Characters?</vt:lpstr>
      <vt:lpstr>Our termly focus</vt:lpstr>
      <vt:lpstr>Reading skills</vt:lpstr>
      <vt:lpstr>How reading links to the wider curriculum</vt:lpstr>
      <vt:lpstr>Reading at Oldfield</vt:lpstr>
      <vt:lpstr>Other opportunities for reading</vt:lpstr>
      <vt:lpstr>Helpful links</vt:lpstr>
      <vt:lpstr>Spellings at Oldfield</vt:lpstr>
      <vt:lpstr>Any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2021-10-15T10:57:03Z</dcterms:created>
  <dcterms:modified xsi:type="dcterms:W3CDTF">2023-11-20T21:44:56Z</dcterms:modified>
</cp:coreProperties>
</file>