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67" r:id="rId5"/>
    <p:sldId id="277" r:id="rId6"/>
    <p:sldId id="268" r:id="rId7"/>
    <p:sldId id="259" r:id="rId8"/>
    <p:sldId id="260" r:id="rId9"/>
    <p:sldId id="261" r:id="rId10"/>
    <p:sldId id="276" r:id="rId11"/>
    <p:sldId id="271" r:id="rId12"/>
    <p:sldId id="279" r:id="rId13"/>
    <p:sldId id="280" r:id="rId14"/>
    <p:sldId id="275" r:id="rId15"/>
    <p:sldId id="264"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840A5-B0AC-495D-9919-CF5314375DB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449F-9D28-4779-B77B-3DE214DF7F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55F675A-A5DC-406C-99F1-DF2D66DCCF63}"/>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5" name="Footer Placeholder 4">
            <a:extLst>
              <a:ext uri="{FF2B5EF4-FFF2-40B4-BE49-F238E27FC236}">
                <a16:creationId xmlns:a16="http://schemas.microsoft.com/office/drawing/2014/main" id="{7CF1CFE9-28F4-4870-A91B-911B313055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BA88BF-AC02-4BB9-97FE-DF6C768B491B}"/>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3625800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A7323-6EB8-42E6-8446-89794755B1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30D8D7-86FA-4569-BC2C-D9067C4A2E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0A0674-69E9-493D-B0C3-D45595886BB2}"/>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5" name="Footer Placeholder 4">
            <a:extLst>
              <a:ext uri="{FF2B5EF4-FFF2-40B4-BE49-F238E27FC236}">
                <a16:creationId xmlns:a16="http://schemas.microsoft.com/office/drawing/2014/main" id="{45BB7759-38FB-44A9-97C7-A4BE4C0382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15C2CB-88A2-4F4E-8156-C3A0E4C20450}"/>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3162248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65959-6676-465D-9B37-856DAEDC5F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AB3E51E-3BEC-408F-8F75-78166B4A9D0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4E28015-88B6-4375-9871-E5D2EEE62BC5}"/>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5" name="Footer Placeholder 4">
            <a:extLst>
              <a:ext uri="{FF2B5EF4-FFF2-40B4-BE49-F238E27FC236}">
                <a16:creationId xmlns:a16="http://schemas.microsoft.com/office/drawing/2014/main" id="{C51E73D2-D89A-4B04-A456-C9C7280D24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C6BCDA-215D-4921-A562-DB66BD82038A}"/>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2607808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CC0A0-7A70-4DE8-B83B-DE91CC40E8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62F897-7688-453A-B55C-28B6515D22F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601327-003D-4C0B-8438-8B5BD6DDF8B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B0411F-59DC-49FC-9898-6C458661775E}"/>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6" name="Footer Placeholder 5">
            <a:extLst>
              <a:ext uri="{FF2B5EF4-FFF2-40B4-BE49-F238E27FC236}">
                <a16:creationId xmlns:a16="http://schemas.microsoft.com/office/drawing/2014/main" id="{83AFAEB3-C1FA-4AF9-9F5E-6D2690DF1D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E0F407-EAED-496A-89FB-20AA4D534DDA}"/>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402998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265A4-5F38-4EB2-AC49-97253A4960A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EDCD0A-E9A2-4EA4-BED2-DFCA302B89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CE18743-290F-4128-A399-14E5ED684F6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D251BF5-365C-4DC4-8B16-B9D80632C5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DD3EF00-DE7E-4469-9EFA-716B9091626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36B51B8-5141-4796-9D02-65F1D8694283}"/>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8" name="Footer Placeholder 7">
            <a:extLst>
              <a:ext uri="{FF2B5EF4-FFF2-40B4-BE49-F238E27FC236}">
                <a16:creationId xmlns:a16="http://schemas.microsoft.com/office/drawing/2014/main" id="{8C2D5323-FCD9-495D-8E22-A35EB765174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A6499D-C787-4A7E-85A4-E5EC044470A2}"/>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2807781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6944F-21E7-4AAD-ACFC-1CCFCBD6E8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D68BBE4-FDEF-447A-94ED-A8667B681319}"/>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4" name="Footer Placeholder 3">
            <a:extLst>
              <a:ext uri="{FF2B5EF4-FFF2-40B4-BE49-F238E27FC236}">
                <a16:creationId xmlns:a16="http://schemas.microsoft.com/office/drawing/2014/main" id="{99ECD201-6D12-486D-928A-53BB7997CD1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FC5A43-B71B-4A1A-B76A-818A8F94C4D7}"/>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1753899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A23B5A-3CDC-4AD6-A7EA-62A32E892F76}"/>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3" name="Footer Placeholder 2">
            <a:extLst>
              <a:ext uri="{FF2B5EF4-FFF2-40B4-BE49-F238E27FC236}">
                <a16:creationId xmlns:a16="http://schemas.microsoft.com/office/drawing/2014/main" id="{FC7564B8-0233-439F-986E-84B91CB301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7DBA726-909F-4FF8-9CFD-03F7CDFD661A}"/>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2243054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FE91C-FF68-4DF1-9E35-EC5F1BD122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F030A97-AAA0-4C32-B4F8-8738A2AC2C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FF5E66-5813-41AC-908C-D9545D1AD7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C91905-E5DC-4F63-8DDB-AEBFDA7B97FB}"/>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6" name="Footer Placeholder 5">
            <a:extLst>
              <a:ext uri="{FF2B5EF4-FFF2-40B4-BE49-F238E27FC236}">
                <a16:creationId xmlns:a16="http://schemas.microsoft.com/office/drawing/2014/main" id="{1F1196E8-0D1D-4A36-9F61-FEB9E6F6C1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B58F57-FB29-4B9B-BF37-11889287F4A2}"/>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137136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C9067-BEB6-4B7A-B377-745A3DBD93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2AFF0E8-ACFF-4C06-962D-D3B4755C04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992CCA6-C8E6-40E9-A1AC-41682D9F6C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F59C7F3-E973-4991-A5FB-8066B9A5817E}"/>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6" name="Footer Placeholder 5">
            <a:extLst>
              <a:ext uri="{FF2B5EF4-FFF2-40B4-BE49-F238E27FC236}">
                <a16:creationId xmlns:a16="http://schemas.microsoft.com/office/drawing/2014/main" id="{42F0EF49-E79A-4C69-ABA2-75F9E14B20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CD4DE7-885D-4078-863A-DF984259E349}"/>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1241324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383C6-0659-4D21-BDB6-F0E22F0FAD2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2A8E10-1B44-4EC6-9A52-CE2995BAFF9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1BF3D0-A3B4-4D3C-9D83-DE9B1886A102}"/>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5" name="Footer Placeholder 4">
            <a:extLst>
              <a:ext uri="{FF2B5EF4-FFF2-40B4-BE49-F238E27FC236}">
                <a16:creationId xmlns:a16="http://schemas.microsoft.com/office/drawing/2014/main" id="{2ACF1CC6-AA44-43C1-ABDA-EDC0147350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EE1E8B-3124-4482-BBEA-DA53795C8353}"/>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4236251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F97B72-33ED-40BE-9BA0-2D62401C78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42ACBE-1EBB-4C5F-A04F-F7D50143B30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7043BB-0071-4B59-9DE6-70A13B8C2483}"/>
              </a:ext>
            </a:extLst>
          </p:cNvPr>
          <p:cNvSpPr>
            <a:spLocks noGrp="1"/>
          </p:cNvSpPr>
          <p:nvPr>
            <p:ph type="dt" sz="half" idx="10"/>
          </p:nvPr>
        </p:nvSpPr>
        <p:spPr/>
        <p:txBody>
          <a:bodyPr/>
          <a:lstStyle/>
          <a:p>
            <a:fld id="{A404AA34-9B9E-448D-BF79-F835EE015D29}" type="datetimeFigureOut">
              <a:rPr lang="en-GB" smtClean="0"/>
              <a:t>09/11/2022</a:t>
            </a:fld>
            <a:endParaRPr lang="en-GB"/>
          </a:p>
        </p:txBody>
      </p:sp>
      <p:sp>
        <p:nvSpPr>
          <p:cNvPr id="5" name="Footer Placeholder 4">
            <a:extLst>
              <a:ext uri="{FF2B5EF4-FFF2-40B4-BE49-F238E27FC236}">
                <a16:creationId xmlns:a16="http://schemas.microsoft.com/office/drawing/2014/main" id="{FD10E7E6-B7BA-4321-BB6A-10E646A9BD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8D65D1-2D47-40BF-A222-C19AA28A0CCE}"/>
              </a:ext>
            </a:extLst>
          </p:cNvPr>
          <p:cNvSpPr>
            <a:spLocks noGrp="1"/>
          </p:cNvSpPr>
          <p:nvPr>
            <p:ph type="sldNum" sz="quarter" idx="12"/>
          </p:nvPr>
        </p:nvSpPr>
        <p:spPr/>
        <p:txBody>
          <a:bodyPr/>
          <a:lstStyle/>
          <a:p>
            <a:fld id="{F3081318-7E86-4A64-971A-67A499CE6B2E}" type="slidenum">
              <a:rPr lang="en-GB" smtClean="0"/>
              <a:t>‹#›</a:t>
            </a:fld>
            <a:endParaRPr lang="en-GB"/>
          </a:p>
        </p:txBody>
      </p:sp>
    </p:spTree>
    <p:extLst>
      <p:ext uri="{BB962C8B-B14F-4D97-AF65-F5344CB8AC3E}">
        <p14:creationId xmlns:p14="http://schemas.microsoft.com/office/powerpoint/2010/main" val="1681583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5DF614-37D2-4B6C-890D-90AE4CC416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B711C0-FB71-4CD8-801F-3E1DE7E4F8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1CC745-1F68-48A5-9281-EE6ACE690A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04AA34-9B9E-448D-BF79-F835EE015D29}" type="datetimeFigureOut">
              <a:rPr lang="en-GB" smtClean="0"/>
              <a:t>09/11/2022</a:t>
            </a:fld>
            <a:endParaRPr lang="en-GB"/>
          </a:p>
        </p:txBody>
      </p:sp>
      <p:sp>
        <p:nvSpPr>
          <p:cNvPr id="5" name="Footer Placeholder 4">
            <a:extLst>
              <a:ext uri="{FF2B5EF4-FFF2-40B4-BE49-F238E27FC236}">
                <a16:creationId xmlns:a16="http://schemas.microsoft.com/office/drawing/2014/main" id="{243B14F9-4B1A-436B-A749-D5EE51E1BB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E5BED4F-66B5-4A39-8FC5-E67AC6C339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81318-7E86-4A64-971A-67A499CE6B2E}" type="slidenum">
              <a:rPr lang="en-GB" smtClean="0"/>
              <a:t>‹#›</a:t>
            </a:fld>
            <a:endParaRPr lang="en-GB"/>
          </a:p>
        </p:txBody>
      </p:sp>
    </p:spTree>
    <p:extLst>
      <p:ext uri="{BB962C8B-B14F-4D97-AF65-F5344CB8AC3E}">
        <p14:creationId xmlns:p14="http://schemas.microsoft.com/office/powerpoint/2010/main" val="2378624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E0391DF-F5CF-4CAA-BD9E-EA6717F7453D}"/>
              </a:ext>
            </a:extLst>
          </p:cNvPr>
          <p:cNvSpPr/>
          <p:nvPr/>
        </p:nvSpPr>
        <p:spPr>
          <a:xfrm>
            <a:off x="1046922" y="560244"/>
            <a:ext cx="9395791" cy="694036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ea typeface="+mj-ea"/>
              <a:cs typeface="+mj-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en-US" sz="2000" b="1" kern="0" dirty="0">
              <a:solidFill>
                <a:prstClr val="black"/>
              </a:solidFill>
              <a:ea typeface="+mj-ea"/>
              <a:cs typeface="+mj-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ea typeface="+mj-ea"/>
              <a:cs typeface="+mj-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en-US" sz="2000" b="1" kern="0" dirty="0">
              <a:solidFill>
                <a:prstClr val="black"/>
              </a:solidFill>
              <a:ea typeface="+mj-ea"/>
              <a:cs typeface="+mj-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ea typeface="+mj-ea"/>
              <a:cs typeface="+mj-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800" b="1" i="0" u="none" strike="noStrike" kern="0" cap="none" spc="0" normalizeH="0" baseline="0" noProof="0" dirty="0">
                <a:ln>
                  <a:noFill/>
                </a:ln>
                <a:solidFill>
                  <a:prstClr val="black"/>
                </a:solidFill>
                <a:effectLst/>
                <a:uLnTx/>
                <a:uFillTx/>
                <a:ea typeface="+mj-ea"/>
                <a:cs typeface="+mj-cs"/>
              </a:rPr>
              <a:t>The</a:t>
            </a:r>
            <a:r>
              <a:rPr kumimoji="0" lang="en-US" sz="8800" b="0" i="0" u="none" strike="noStrike" kern="0" cap="none" spc="0" normalizeH="0" baseline="0" noProof="0" dirty="0">
                <a:ln>
                  <a:noFill/>
                </a:ln>
                <a:solidFill>
                  <a:prstClr val="black"/>
                </a:solidFill>
                <a:effectLst/>
                <a:uLnTx/>
                <a:uFillTx/>
                <a:ea typeface="+mj-ea"/>
                <a:cs typeface="+mj-cs"/>
              </a:rPr>
              <a:t> </a:t>
            </a:r>
            <a:r>
              <a:rPr kumimoji="0" lang="en-US" sz="8800" b="1" i="0" u="none" strike="noStrike" kern="0" cap="none" spc="0" normalizeH="0" baseline="0" noProof="0" dirty="0">
                <a:ln>
                  <a:noFill/>
                </a:ln>
                <a:solidFill>
                  <a:srgbClr val="0070C0"/>
                </a:solidFill>
                <a:effectLst/>
                <a:uLnTx/>
                <a:uFillTx/>
                <a:ea typeface="+mj-ea"/>
                <a:cs typeface="+mj-cs"/>
              </a:rPr>
              <a:t>Z</a:t>
            </a:r>
            <a:r>
              <a:rPr kumimoji="0" lang="en-US" sz="8800" b="1" i="0" u="none" strike="noStrike" kern="0" cap="none" spc="0" normalizeH="0" baseline="0" noProof="0" dirty="0">
                <a:ln>
                  <a:noFill/>
                </a:ln>
                <a:solidFill>
                  <a:srgbClr val="00B050"/>
                </a:solidFill>
                <a:effectLst/>
                <a:uLnTx/>
                <a:uFillTx/>
                <a:ea typeface="+mj-ea"/>
                <a:cs typeface="+mj-cs"/>
              </a:rPr>
              <a:t>O</a:t>
            </a:r>
            <a:r>
              <a:rPr kumimoji="0" lang="en-US" sz="8800" b="1" i="0" u="none" strike="noStrike" kern="0" cap="none" spc="0" normalizeH="0" baseline="0" noProof="0" dirty="0">
                <a:ln>
                  <a:noFill/>
                </a:ln>
                <a:solidFill>
                  <a:srgbClr val="FFFF00"/>
                </a:solidFill>
                <a:effectLst/>
                <a:uLnTx/>
                <a:uFillTx/>
                <a:ea typeface="+mj-ea"/>
                <a:cs typeface="+mj-cs"/>
              </a:rPr>
              <a:t>N</a:t>
            </a:r>
            <a:r>
              <a:rPr kumimoji="0" lang="en-US" sz="8800" b="1" i="0" u="none" strike="noStrike" kern="0" cap="none" spc="0" normalizeH="0" baseline="0" noProof="0" dirty="0">
                <a:ln>
                  <a:noFill/>
                </a:ln>
                <a:solidFill>
                  <a:srgbClr val="FF0000"/>
                </a:solidFill>
                <a:effectLst/>
                <a:uLnTx/>
                <a:uFillTx/>
                <a:ea typeface="+mj-ea"/>
                <a:cs typeface="+mj-cs"/>
              </a:rPr>
              <a:t>E</a:t>
            </a:r>
            <a:r>
              <a:rPr kumimoji="0" lang="en-US" sz="8800" b="1" i="0" u="none" strike="noStrike" kern="0" cap="none" spc="0" normalizeH="0" baseline="0" noProof="0" dirty="0">
                <a:ln>
                  <a:noFill/>
                </a:ln>
                <a:solidFill>
                  <a:prstClr val="black"/>
                </a:solidFill>
                <a:effectLst/>
                <a:uLnTx/>
                <a:uFillTx/>
                <a:ea typeface="+mj-ea"/>
                <a:cs typeface="+mj-cs"/>
              </a:rPr>
              <a:t>S of Regulation®</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700" b="1" i="0" u="none" strike="noStrike" kern="0" cap="none" spc="0" normalizeH="0" baseline="0" noProof="0" dirty="0">
              <a:ln>
                <a:noFill/>
              </a:ln>
              <a:solidFill>
                <a:prstClr val="black"/>
              </a:solidFill>
              <a:effectLst/>
              <a:uLnTx/>
              <a:uFillTx/>
              <a:ea typeface="+mj-ea"/>
              <a:cs typeface="+mj-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en-US" sz="4000" b="1" kern="0" dirty="0">
              <a:solidFill>
                <a:prstClr val="black"/>
              </a:solidFill>
              <a:ea typeface="+mj-ea"/>
              <a:cs typeface="+mj-cs"/>
            </a:endParaRPr>
          </a:p>
          <a:p>
            <a:pPr marL="0" marR="0" lvl="0" indent="0" algn="ctr" defTabSz="914400" eaLnBrk="1" fontAlgn="auto" latinLnBrk="0" hangingPunct="1">
              <a:lnSpc>
                <a:spcPct val="100000"/>
              </a:lnSpc>
              <a:spcBef>
                <a:spcPts val="0"/>
              </a:spcBef>
              <a:spcAft>
                <a:spcPts val="0"/>
              </a:spcAft>
              <a:buClrTx/>
              <a:buSzTx/>
              <a:buFontTx/>
              <a:buNone/>
              <a:tabLst/>
              <a:defRPr/>
            </a:pPr>
            <a:br>
              <a:rPr kumimoji="0" lang="en-US" sz="4400" b="0" i="0" u="none" strike="noStrike" kern="0" cap="none" spc="0" normalizeH="0" baseline="0" noProof="0" dirty="0">
                <a:ln>
                  <a:noFill/>
                </a:ln>
                <a:solidFill>
                  <a:prstClr val="black"/>
                </a:solidFill>
                <a:effectLst/>
                <a:uLnTx/>
                <a:uFillTx/>
                <a:ea typeface="+mj-ea"/>
                <a:cs typeface="+mj-cs"/>
              </a:rPr>
            </a:br>
            <a:endParaRPr kumimoji="0" lang="en-GB" sz="1800" b="0" i="0" u="none" strike="noStrike" kern="0" cap="none" spc="0" normalizeH="0" baseline="0" noProof="0" dirty="0">
              <a:ln>
                <a:noFill/>
              </a:ln>
              <a:solidFill>
                <a:sysClr val="windowText" lastClr="000000"/>
              </a:solidFill>
              <a:effectLst/>
              <a:uLnTx/>
              <a:uFillTx/>
            </a:endParaRPr>
          </a:p>
        </p:txBody>
      </p:sp>
      <p:pic>
        <p:nvPicPr>
          <p:cNvPr id="8" name="Picture 7">
            <a:extLst>
              <a:ext uri="{FF2B5EF4-FFF2-40B4-BE49-F238E27FC236}">
                <a16:creationId xmlns:a16="http://schemas.microsoft.com/office/drawing/2014/main" id="{0AECDA79-C9AE-4598-867D-184B1E2DB6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3589" y="4538566"/>
            <a:ext cx="1818323" cy="1759190"/>
          </a:xfrm>
          <a:prstGeom prst="rect">
            <a:avLst/>
          </a:prstGeom>
        </p:spPr>
      </p:pic>
      <p:pic>
        <p:nvPicPr>
          <p:cNvPr id="9" name="Picture 8">
            <a:extLst>
              <a:ext uri="{FF2B5EF4-FFF2-40B4-BE49-F238E27FC236}">
                <a16:creationId xmlns:a16="http://schemas.microsoft.com/office/drawing/2014/main" id="{D3C57E24-8FB6-4F9C-967D-28C4732D88B3}"/>
              </a:ext>
            </a:extLst>
          </p:cNvPr>
          <p:cNvPicPr>
            <a:picLocks noChangeAspect="1"/>
          </p:cNvPicPr>
          <p:nvPr/>
        </p:nvPicPr>
        <p:blipFill>
          <a:blip r:embed="rId3"/>
          <a:stretch>
            <a:fillRect/>
          </a:stretch>
        </p:blipFill>
        <p:spPr>
          <a:xfrm>
            <a:off x="469842" y="441358"/>
            <a:ext cx="1816765" cy="1755800"/>
          </a:xfrm>
          <a:prstGeom prst="rect">
            <a:avLst/>
          </a:prstGeom>
        </p:spPr>
      </p:pic>
    </p:spTree>
    <p:extLst>
      <p:ext uri="{BB962C8B-B14F-4D97-AF65-F5344CB8AC3E}">
        <p14:creationId xmlns:p14="http://schemas.microsoft.com/office/powerpoint/2010/main" val="1389459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E364F8A-5EC3-4E28-B89C-DF7CAFF56E45}"/>
              </a:ext>
            </a:extLst>
          </p:cNvPr>
          <p:cNvSpPr/>
          <p:nvPr/>
        </p:nvSpPr>
        <p:spPr>
          <a:xfrm>
            <a:off x="708991" y="517261"/>
            <a:ext cx="10296939" cy="8063746"/>
          </a:xfrm>
          <a:prstGeom prst="rect">
            <a:avLst/>
          </a:prstGeom>
        </p:spPr>
        <p:txBody>
          <a:bodyPr wrap="square">
            <a:spAutoFit/>
          </a:bodyPr>
          <a:lstStyle/>
          <a:p>
            <a:pPr algn="ctr"/>
            <a:r>
              <a:rPr lang="en-GB" sz="3200" b="1" u="sng" dirty="0">
                <a:latin typeface="Century Gothic" panose="020B0502020202020204" pitchFamily="34" charset="0"/>
              </a:rPr>
              <a:t>What is it?</a:t>
            </a:r>
          </a:p>
          <a:p>
            <a:endParaRPr lang="en-GB" sz="2000" dirty="0">
              <a:latin typeface="Century Gothic" panose="020B0502020202020204" pitchFamily="34" charset="0"/>
            </a:endParaRPr>
          </a:p>
          <a:p>
            <a:pPr marL="342900" indent="-342900">
              <a:buFont typeface="Arial" panose="020B0604020202020204" pitchFamily="34" charset="0"/>
              <a:buChar char="•"/>
            </a:pPr>
            <a:r>
              <a:rPr lang="en-GB" sz="2400" dirty="0">
                <a:latin typeface="Century Gothic" panose="020B0502020202020204" pitchFamily="34" charset="0"/>
              </a:rPr>
              <a:t>The Zones of Regulation is an internationally-renowned intervention which helps children to manage difficult emotions, known as ‘self-regulation’. </a:t>
            </a:r>
          </a:p>
          <a:p>
            <a:endParaRPr lang="en-GB" sz="2000" dirty="0">
              <a:latin typeface="Century Gothic" panose="020B0502020202020204" pitchFamily="34" charset="0"/>
            </a:endParaRPr>
          </a:p>
          <a:p>
            <a:pPr marL="342900" indent="-342900">
              <a:buFont typeface="Arial" panose="020B0604020202020204" pitchFamily="34" charset="0"/>
              <a:buChar char="•"/>
            </a:pPr>
            <a:r>
              <a:rPr lang="en-GB" sz="2400" dirty="0">
                <a:latin typeface="Century Gothic" panose="020B0502020202020204" pitchFamily="34" charset="0"/>
              </a:rPr>
              <a:t>It provides children strategies to help them cope with and understand  many feelings such as worry, anger, and excitement. </a:t>
            </a:r>
          </a:p>
          <a:p>
            <a:pPr marL="342900" indent="-342900">
              <a:buFont typeface="Arial" panose="020B0604020202020204" pitchFamily="34" charset="0"/>
              <a:buChar char="•"/>
            </a:pPr>
            <a:endParaRPr lang="en-GB" sz="2400" dirty="0">
              <a:latin typeface="Century Gothic" panose="020B0502020202020204" pitchFamily="34" charset="0"/>
            </a:endParaRPr>
          </a:p>
          <a:p>
            <a:pPr marL="342900" indent="-342900">
              <a:buFont typeface="Arial" panose="020B0604020202020204" pitchFamily="34" charset="0"/>
              <a:buChar char="•"/>
            </a:pPr>
            <a:r>
              <a:rPr lang="en-GB" sz="2400" dirty="0">
                <a:latin typeface="Century Gothic" panose="020B0502020202020204" pitchFamily="34" charset="0"/>
              </a:rPr>
              <a:t>In the Summer term we launched the ‘Zones of Regulation’ across the whole school. </a:t>
            </a:r>
          </a:p>
          <a:p>
            <a:pPr marL="342900" indent="-342900">
              <a:buFont typeface="Arial" panose="020B0604020202020204" pitchFamily="34" charset="0"/>
              <a:buChar char="•"/>
            </a:pPr>
            <a:endParaRPr lang="en-GB" sz="2400" dirty="0">
              <a:latin typeface="Century Gothic" panose="020B0502020202020204" pitchFamily="34" charset="0"/>
            </a:endParaRPr>
          </a:p>
          <a:p>
            <a:pPr marL="342900" indent="-342900">
              <a:buFont typeface="Arial" panose="020B0604020202020204" pitchFamily="34" charset="0"/>
              <a:buChar char="•"/>
            </a:pPr>
            <a:r>
              <a:rPr lang="en-GB" sz="2400" dirty="0">
                <a:latin typeface="Century Gothic" panose="020B0502020202020204" pitchFamily="34" charset="0"/>
              </a:rPr>
              <a:t>Already we have found it helping children learn how to manage their difficult emotions which may be particularly tricky for them.</a:t>
            </a:r>
          </a:p>
          <a:p>
            <a:endParaRPr lang="en-GB" sz="2400" dirty="0">
              <a:latin typeface="Century Gothic" panose="020B0502020202020204" pitchFamily="34" charset="0"/>
            </a:endParaRPr>
          </a:p>
          <a:p>
            <a:endParaRPr lang="en-GB" sz="2400" dirty="0">
              <a:latin typeface="Century Gothic" panose="020B0502020202020204" pitchFamily="34" charset="0"/>
            </a:endParaRPr>
          </a:p>
          <a:p>
            <a:endParaRPr lang="en-GB" sz="2400" dirty="0">
              <a:latin typeface="Century Gothic" panose="020B0502020202020204" pitchFamily="34" charset="0"/>
            </a:endParaRPr>
          </a:p>
          <a:p>
            <a:endParaRPr lang="en-GB" sz="2400" dirty="0">
              <a:latin typeface="Century Gothic" panose="020B0502020202020204" pitchFamily="34" charset="0"/>
            </a:endParaRPr>
          </a:p>
          <a:p>
            <a:endParaRPr lang="en-GB" sz="2400" dirty="0">
              <a:latin typeface="Century Gothic" panose="020B0502020202020204" pitchFamily="34" charset="0"/>
            </a:endParaRPr>
          </a:p>
          <a:p>
            <a:endParaRPr lang="en-GB" sz="2400" dirty="0">
              <a:latin typeface="Century Gothic" panose="020B0502020202020204" pitchFamily="34" charset="0"/>
            </a:endParaRPr>
          </a:p>
          <a:p>
            <a:endParaRPr lang="en-GB" sz="2000" dirty="0">
              <a:latin typeface="Century Gothic" panose="020B0502020202020204" pitchFamily="34" charset="0"/>
            </a:endParaRPr>
          </a:p>
          <a:p>
            <a:endParaRPr lang="en-GB" dirty="0"/>
          </a:p>
        </p:txBody>
      </p:sp>
    </p:spTree>
    <p:extLst>
      <p:ext uri="{BB962C8B-B14F-4D97-AF65-F5344CB8AC3E}">
        <p14:creationId xmlns:p14="http://schemas.microsoft.com/office/powerpoint/2010/main" val="1392828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61FA56-3CE5-44ED-B161-F0BAF688EA94}"/>
              </a:ext>
            </a:extLst>
          </p:cNvPr>
          <p:cNvPicPr>
            <a:picLocks noChangeAspect="1"/>
          </p:cNvPicPr>
          <p:nvPr/>
        </p:nvPicPr>
        <p:blipFill>
          <a:blip r:embed="rId2"/>
          <a:stretch>
            <a:fillRect/>
          </a:stretch>
        </p:blipFill>
        <p:spPr>
          <a:xfrm>
            <a:off x="557626" y="294240"/>
            <a:ext cx="11117539" cy="6191900"/>
          </a:xfrm>
          <a:prstGeom prst="rect">
            <a:avLst/>
          </a:prstGeom>
        </p:spPr>
      </p:pic>
    </p:spTree>
    <p:extLst>
      <p:ext uri="{BB962C8B-B14F-4D97-AF65-F5344CB8AC3E}">
        <p14:creationId xmlns:p14="http://schemas.microsoft.com/office/powerpoint/2010/main" val="2732307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758912D-CAED-4969-B1DB-0FA2DA427525}"/>
              </a:ext>
            </a:extLst>
          </p:cNvPr>
          <p:cNvPicPr>
            <a:picLocks noChangeAspect="1"/>
          </p:cNvPicPr>
          <p:nvPr/>
        </p:nvPicPr>
        <p:blipFill>
          <a:blip r:embed="rId2"/>
          <a:stretch>
            <a:fillRect/>
          </a:stretch>
        </p:blipFill>
        <p:spPr>
          <a:xfrm>
            <a:off x="399842" y="353254"/>
            <a:ext cx="11281598" cy="5570468"/>
          </a:xfrm>
          <a:prstGeom prst="rect">
            <a:avLst/>
          </a:prstGeom>
        </p:spPr>
      </p:pic>
    </p:spTree>
    <p:extLst>
      <p:ext uri="{BB962C8B-B14F-4D97-AF65-F5344CB8AC3E}">
        <p14:creationId xmlns:p14="http://schemas.microsoft.com/office/powerpoint/2010/main" val="4000519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7BF45FB-8B66-4C1A-B076-A0E581E8D106}"/>
              </a:ext>
            </a:extLst>
          </p:cNvPr>
          <p:cNvSpPr/>
          <p:nvPr/>
        </p:nvSpPr>
        <p:spPr>
          <a:xfrm>
            <a:off x="609601" y="636372"/>
            <a:ext cx="10628244" cy="5232202"/>
          </a:xfrm>
          <a:prstGeom prst="rect">
            <a:avLst/>
          </a:prstGeom>
        </p:spPr>
        <p:txBody>
          <a:bodyPr wrap="square">
            <a:spAutoFit/>
          </a:bodyPr>
          <a:lstStyle/>
          <a:p>
            <a:pPr marL="342900" lvl="0" indent="-342900">
              <a:buFont typeface="Arial" panose="020B0604020202020204" pitchFamily="34" charset="0"/>
              <a:buChar char="•"/>
            </a:pPr>
            <a:r>
              <a:rPr lang="en-GB" sz="2200" dirty="0">
                <a:solidFill>
                  <a:prstClr val="black"/>
                </a:solidFill>
                <a:latin typeface="Century Gothic" panose="020B0502020202020204" pitchFamily="34" charset="0"/>
              </a:rPr>
              <a:t>The Zones of Regulation aims to teach children strategies to help them cope with these feelings so they can get back to feeling calm and ready to learn. </a:t>
            </a:r>
          </a:p>
          <a:p>
            <a:pPr lvl="0"/>
            <a:endParaRPr lang="en-GB" sz="2200" dirty="0">
              <a:solidFill>
                <a:prstClr val="black"/>
              </a:solidFill>
              <a:latin typeface="Century Gothic" panose="020B0502020202020204" pitchFamily="34" charset="0"/>
            </a:endParaRPr>
          </a:p>
          <a:p>
            <a:pPr marL="342900" lvl="0" indent="-342900">
              <a:buFont typeface="Arial" panose="020B0604020202020204" pitchFamily="34" charset="0"/>
              <a:buChar char="•"/>
            </a:pPr>
            <a:r>
              <a:rPr lang="en-GB" sz="2200" dirty="0">
                <a:solidFill>
                  <a:prstClr val="black"/>
                </a:solidFill>
                <a:latin typeface="Century Gothic" panose="020B0502020202020204" pitchFamily="34" charset="0"/>
              </a:rPr>
              <a:t>We want to teach </a:t>
            </a:r>
            <a:r>
              <a:rPr lang="en-GB" sz="2200" b="1" u="sng" dirty="0">
                <a:solidFill>
                  <a:prstClr val="black"/>
                </a:solidFill>
                <a:latin typeface="Century Gothic" panose="020B0502020202020204" pitchFamily="34" charset="0"/>
              </a:rPr>
              <a:t>all</a:t>
            </a:r>
            <a:r>
              <a:rPr lang="en-GB" sz="2200" dirty="0">
                <a:solidFill>
                  <a:prstClr val="black"/>
                </a:solidFill>
                <a:latin typeface="Century Gothic" panose="020B0502020202020204" pitchFamily="34" charset="0"/>
              </a:rPr>
              <a:t> of our children good coping and regulation strategies so they can help themselves when they experience anxiety and stress. </a:t>
            </a:r>
          </a:p>
          <a:p>
            <a:pPr lvl="0"/>
            <a:endParaRPr lang="en-GB" sz="2200" dirty="0">
              <a:solidFill>
                <a:prstClr val="black"/>
              </a:solidFill>
              <a:latin typeface="Century Gothic" panose="020B0502020202020204" pitchFamily="34" charset="0"/>
            </a:endParaRPr>
          </a:p>
          <a:p>
            <a:pPr marL="342900" lvl="0" indent="-342900">
              <a:buFont typeface="Arial" panose="020B0604020202020204" pitchFamily="34" charset="0"/>
              <a:buChar char="•"/>
            </a:pPr>
            <a:r>
              <a:rPr lang="en-GB" sz="2200" dirty="0">
                <a:solidFill>
                  <a:prstClr val="black"/>
                </a:solidFill>
                <a:latin typeface="Century Gothic" panose="020B0502020202020204" pitchFamily="34" charset="0"/>
              </a:rPr>
              <a:t>By teaching them how to cope with these feelings, we might make them better at tackling learning challenges and build better resilience so they don’t give up so easily when faced with difficulty. </a:t>
            </a:r>
            <a:r>
              <a:rPr lang="en-GB" sz="2400" dirty="0">
                <a:solidFill>
                  <a:prstClr val="black"/>
                </a:solidFill>
                <a:latin typeface="Century Gothic" panose="020B0502020202020204" pitchFamily="34" charset="0"/>
              </a:rPr>
              <a:t>  </a:t>
            </a:r>
          </a:p>
          <a:p>
            <a:pPr marL="342900" lvl="0" indent="-342900">
              <a:buFont typeface="Arial" panose="020B0604020202020204" pitchFamily="34" charset="0"/>
              <a:buChar char="•"/>
            </a:pPr>
            <a:endParaRPr lang="en-GB" sz="2400" dirty="0">
              <a:solidFill>
                <a:prstClr val="black"/>
              </a:solidFill>
              <a:latin typeface="Century Gothic" panose="020B0502020202020204" pitchFamily="34" charset="0"/>
            </a:endParaRPr>
          </a:p>
          <a:p>
            <a:pPr marL="342900" lvl="0" indent="-342900">
              <a:buFont typeface="Arial" panose="020B0604020202020204" pitchFamily="34" charset="0"/>
              <a:buChar char="•"/>
            </a:pPr>
            <a:r>
              <a:rPr lang="en-GB" sz="2200" dirty="0">
                <a:solidFill>
                  <a:prstClr val="black"/>
                </a:solidFill>
                <a:latin typeface="Century Gothic" panose="020B0502020202020204" pitchFamily="34" charset="0"/>
              </a:rPr>
              <a:t>Teaching the children at a young age about managing their feelings will support them in later life so that they don’t turn to negative coping strategies which affect their mental and physical wellbeing.</a:t>
            </a:r>
          </a:p>
        </p:txBody>
      </p:sp>
    </p:spTree>
    <p:extLst>
      <p:ext uri="{BB962C8B-B14F-4D97-AF65-F5344CB8AC3E}">
        <p14:creationId xmlns:p14="http://schemas.microsoft.com/office/powerpoint/2010/main" val="3814086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19FB56B-AA4D-4B13-A30C-7C53307F95EE}"/>
              </a:ext>
            </a:extLst>
          </p:cNvPr>
          <p:cNvSpPr/>
          <p:nvPr/>
        </p:nvSpPr>
        <p:spPr>
          <a:xfrm>
            <a:off x="602973" y="1094530"/>
            <a:ext cx="10986053" cy="3046988"/>
          </a:xfrm>
          <a:prstGeom prst="rect">
            <a:avLst/>
          </a:prstGeom>
        </p:spPr>
        <p:txBody>
          <a:bodyPr wrap="square">
            <a:spAutoFit/>
          </a:bodyPr>
          <a:lstStyle/>
          <a:p>
            <a:pPr lvl="0" algn="ctr"/>
            <a:r>
              <a:rPr lang="en-GB" sz="2400" b="1" u="sng" dirty="0">
                <a:solidFill>
                  <a:prstClr val="black"/>
                </a:solidFill>
                <a:latin typeface="Century Gothic" panose="020B0502020202020204" pitchFamily="34" charset="0"/>
              </a:rPr>
              <a:t>The Zones of Regulation teaches children:</a:t>
            </a:r>
          </a:p>
          <a:p>
            <a:pPr lvl="0"/>
            <a:endParaRPr lang="en-GB" sz="2400" b="1" dirty="0">
              <a:solidFill>
                <a:prstClr val="black"/>
              </a:solidFill>
              <a:latin typeface="Century Gothic" panose="020B0502020202020204" pitchFamily="34" charset="0"/>
            </a:endParaRPr>
          </a:p>
          <a:p>
            <a:pPr marL="342900" lvl="0" indent="-342900">
              <a:buFont typeface="Arial" panose="020B0604020202020204" pitchFamily="34" charset="0"/>
              <a:buChar char="•"/>
            </a:pPr>
            <a:r>
              <a:rPr lang="en-GB" sz="2400" dirty="0">
                <a:solidFill>
                  <a:prstClr val="black"/>
                </a:solidFill>
                <a:latin typeface="Century Gothic" panose="020B0502020202020204" pitchFamily="34" charset="0"/>
              </a:rPr>
              <a:t>Vocabulary of emotional terms</a:t>
            </a:r>
          </a:p>
          <a:p>
            <a:pPr marL="342900" lvl="0" indent="-342900">
              <a:buFont typeface="Arial" panose="020B0604020202020204" pitchFamily="34" charset="0"/>
              <a:buChar char="•"/>
            </a:pPr>
            <a:r>
              <a:rPr lang="en-GB" sz="2400" dirty="0">
                <a:solidFill>
                  <a:prstClr val="black"/>
                </a:solidFill>
                <a:latin typeface="Century Gothic" panose="020B0502020202020204" pitchFamily="34" charset="0"/>
              </a:rPr>
              <a:t>How to recognise their own emotions</a:t>
            </a:r>
          </a:p>
          <a:p>
            <a:pPr marL="342900" lvl="0" indent="-342900">
              <a:buFont typeface="Arial" panose="020B0604020202020204" pitchFamily="34" charset="0"/>
              <a:buChar char="•"/>
            </a:pPr>
            <a:r>
              <a:rPr lang="en-GB" sz="2400" dirty="0">
                <a:solidFill>
                  <a:prstClr val="black"/>
                </a:solidFill>
                <a:latin typeface="Century Gothic" panose="020B0502020202020204" pitchFamily="34" charset="0"/>
              </a:rPr>
              <a:t>How to detect the emotions of others (read others’ facial expressions)</a:t>
            </a:r>
          </a:p>
          <a:p>
            <a:pPr marL="342900" lvl="0" indent="-342900">
              <a:buFont typeface="Arial" panose="020B0604020202020204" pitchFamily="34" charset="0"/>
              <a:buChar char="•"/>
            </a:pPr>
            <a:r>
              <a:rPr lang="en-GB" sz="2400" dirty="0">
                <a:solidFill>
                  <a:prstClr val="black"/>
                </a:solidFill>
                <a:latin typeface="Century Gothic" panose="020B0502020202020204" pitchFamily="34" charset="0"/>
              </a:rPr>
              <a:t>What may trigger certain emotions</a:t>
            </a:r>
          </a:p>
          <a:p>
            <a:pPr marL="342900" lvl="0" indent="-342900">
              <a:buFont typeface="Arial" panose="020B0604020202020204" pitchFamily="34" charset="0"/>
              <a:buChar char="•"/>
            </a:pPr>
            <a:r>
              <a:rPr lang="en-GB" sz="2400" dirty="0">
                <a:solidFill>
                  <a:prstClr val="black"/>
                </a:solidFill>
                <a:latin typeface="Century Gothic" panose="020B0502020202020204" pitchFamily="34" charset="0"/>
              </a:rPr>
              <a:t>How others may see their behaviour</a:t>
            </a:r>
          </a:p>
          <a:p>
            <a:pPr marL="342900" lvl="0" indent="-342900">
              <a:buFont typeface="Arial" panose="020B0604020202020204" pitchFamily="34" charset="0"/>
              <a:buChar char="•"/>
            </a:pPr>
            <a:r>
              <a:rPr lang="en-GB" sz="2400" dirty="0">
                <a:solidFill>
                  <a:prstClr val="black"/>
                </a:solidFill>
                <a:latin typeface="Century Gothic" panose="020B0502020202020204" pitchFamily="34" charset="0"/>
              </a:rPr>
              <a:t>Problem solving skills</a:t>
            </a:r>
          </a:p>
        </p:txBody>
      </p:sp>
    </p:spTree>
    <p:extLst>
      <p:ext uri="{BB962C8B-B14F-4D97-AF65-F5344CB8AC3E}">
        <p14:creationId xmlns:p14="http://schemas.microsoft.com/office/powerpoint/2010/main" val="252946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1008B2-12BD-4BB7-9921-54A91BA64CA6}"/>
              </a:ext>
            </a:extLst>
          </p:cNvPr>
          <p:cNvSpPr/>
          <p:nvPr/>
        </p:nvSpPr>
        <p:spPr>
          <a:xfrm>
            <a:off x="516833" y="612844"/>
            <a:ext cx="10827027" cy="5632311"/>
          </a:xfrm>
          <a:prstGeom prst="rect">
            <a:avLst/>
          </a:prstGeom>
        </p:spPr>
        <p:txBody>
          <a:bodyPr wrap="square">
            <a:spAutoFit/>
          </a:bodyPr>
          <a:lstStyle/>
          <a:p>
            <a:pPr algn="ctr"/>
            <a:r>
              <a:rPr lang="en-GB" sz="2400" b="1" u="sng" dirty="0">
                <a:latin typeface="Century Gothic" panose="020B0502020202020204" pitchFamily="34" charset="0"/>
              </a:rPr>
              <a:t>We aim to help children to:</a:t>
            </a:r>
          </a:p>
          <a:p>
            <a:pPr algn="ctr"/>
            <a:endParaRPr lang="en-GB" sz="2400" b="1" u="sng" dirty="0">
              <a:latin typeface="Century Gothic" panose="020B0502020202020204" pitchFamily="34" charset="0"/>
            </a:endParaRPr>
          </a:p>
          <a:p>
            <a:pPr>
              <a:buFont typeface="Arial" panose="020B0604020202020204" pitchFamily="34" charset="0"/>
              <a:buChar char="•"/>
            </a:pPr>
            <a:r>
              <a:rPr lang="en-GB" sz="2400" dirty="0">
                <a:latin typeface="Century Gothic" panose="020B0502020202020204" pitchFamily="34" charset="0"/>
              </a:rPr>
              <a:t>Recognise when they are in the different Zones and learn how to change or stay in the Zone they are in.</a:t>
            </a:r>
          </a:p>
          <a:p>
            <a:pPr>
              <a:buFont typeface="Arial" panose="020B0604020202020204" pitchFamily="34" charset="0"/>
              <a:buChar char="•"/>
            </a:pPr>
            <a:r>
              <a:rPr lang="en-GB" sz="2400" dirty="0">
                <a:latin typeface="Century Gothic" panose="020B0502020202020204" pitchFamily="34" charset="0"/>
              </a:rPr>
              <a:t>Increase their emotional vocabulary so they can explain how they are feeling.</a:t>
            </a:r>
          </a:p>
          <a:p>
            <a:pPr>
              <a:buFont typeface="Arial" panose="020B0604020202020204" pitchFamily="34" charset="0"/>
              <a:buChar char="•"/>
            </a:pPr>
            <a:r>
              <a:rPr lang="en-GB" sz="2400" dirty="0">
                <a:latin typeface="Century Gothic" panose="020B0502020202020204" pitchFamily="34" charset="0"/>
              </a:rPr>
              <a:t>Recognise when other people are in different Zones, thus developing better empathy.</a:t>
            </a:r>
          </a:p>
          <a:p>
            <a:pPr>
              <a:buFont typeface="Arial" panose="020B0604020202020204" pitchFamily="34" charset="0"/>
              <a:buChar char="•"/>
            </a:pPr>
            <a:r>
              <a:rPr lang="en-GB" sz="2400" dirty="0">
                <a:latin typeface="Century Gothic" panose="020B0502020202020204" pitchFamily="34" charset="0"/>
              </a:rPr>
              <a:t>Develop an insight into what might make them move into the different Zones.</a:t>
            </a:r>
          </a:p>
          <a:p>
            <a:pPr>
              <a:buFont typeface="Arial" panose="020B0604020202020204" pitchFamily="34" charset="0"/>
              <a:buChar char="•"/>
            </a:pPr>
            <a:r>
              <a:rPr lang="en-GB" sz="2400" dirty="0">
                <a:latin typeface="Century Gothic" panose="020B0502020202020204" pitchFamily="34" charset="0"/>
              </a:rPr>
              <a:t>Understand that emotions, sensory experiences such as lack of sleep or hunger and their environment might influence which Zone they are in.</a:t>
            </a:r>
          </a:p>
          <a:p>
            <a:pPr>
              <a:buFont typeface="Arial" panose="020B0604020202020204" pitchFamily="34" charset="0"/>
              <a:buChar char="•"/>
            </a:pPr>
            <a:r>
              <a:rPr lang="en-GB" sz="2400" dirty="0">
                <a:latin typeface="Century Gothic" panose="020B0502020202020204" pitchFamily="34" charset="0"/>
              </a:rPr>
              <a:t>Develop problem-solving skills and resilience</a:t>
            </a:r>
          </a:p>
          <a:p>
            <a:pPr>
              <a:buFont typeface="Arial" panose="020B0604020202020204" pitchFamily="34" charset="0"/>
              <a:buChar char="•"/>
            </a:pPr>
            <a:r>
              <a:rPr lang="en-GB" sz="2400" dirty="0">
                <a:latin typeface="Century Gothic" panose="020B0502020202020204" pitchFamily="34" charset="0"/>
              </a:rPr>
              <a:t>Identify a range of calming and alerting strategies that support them (known as their personal ‘toolkit’.)</a:t>
            </a:r>
          </a:p>
        </p:txBody>
      </p:sp>
    </p:spTree>
    <p:extLst>
      <p:ext uri="{BB962C8B-B14F-4D97-AF65-F5344CB8AC3E}">
        <p14:creationId xmlns:p14="http://schemas.microsoft.com/office/powerpoint/2010/main" val="2597101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BB1CA3-3114-40F7-BDA6-8685DF243A13}"/>
              </a:ext>
            </a:extLst>
          </p:cNvPr>
          <p:cNvSpPr/>
          <p:nvPr/>
        </p:nvSpPr>
        <p:spPr>
          <a:xfrm>
            <a:off x="622851" y="151179"/>
            <a:ext cx="10654747" cy="6555641"/>
          </a:xfrm>
          <a:prstGeom prst="rect">
            <a:avLst/>
          </a:prstGeom>
        </p:spPr>
        <p:txBody>
          <a:bodyPr wrap="square">
            <a:spAutoFit/>
          </a:bodyPr>
          <a:lstStyle/>
          <a:p>
            <a:pPr algn="ctr"/>
            <a:r>
              <a:rPr lang="en-GB" sz="2800" b="1" u="sng" dirty="0">
                <a:solidFill>
                  <a:srgbClr val="000080"/>
                </a:solidFill>
                <a:latin typeface="Century Gothic" panose="020B0502020202020204" pitchFamily="34" charset="0"/>
              </a:rPr>
              <a:t>What are the different Zones?</a:t>
            </a:r>
          </a:p>
          <a:p>
            <a:pPr algn="ctr"/>
            <a:endParaRPr lang="en-GB" sz="2800" dirty="0">
              <a:solidFill>
                <a:srgbClr val="5D666F"/>
              </a:solidFill>
              <a:latin typeface="Open Sans"/>
            </a:endParaRPr>
          </a:p>
          <a:p>
            <a:r>
              <a:rPr lang="en-GB" sz="2800" dirty="0">
                <a:solidFill>
                  <a:srgbClr val="0000FF"/>
                </a:solidFill>
                <a:latin typeface="Muli"/>
              </a:rPr>
              <a:t>Blue Zone:</a:t>
            </a:r>
            <a:r>
              <a:rPr lang="en-GB" sz="2800" dirty="0">
                <a:solidFill>
                  <a:srgbClr val="5D666F"/>
                </a:solidFill>
                <a:latin typeface="Muli"/>
              </a:rPr>
              <a:t> </a:t>
            </a:r>
            <a:r>
              <a:rPr lang="en-GB" sz="2800" dirty="0">
                <a:latin typeface="Muli"/>
              </a:rPr>
              <a:t>low level of arousal; not ready to learn; feels sad, sick, tired, bored, moving slowly.</a:t>
            </a:r>
          </a:p>
          <a:p>
            <a:endParaRPr lang="en-GB" sz="2800" dirty="0">
              <a:latin typeface="Muli"/>
            </a:endParaRPr>
          </a:p>
          <a:p>
            <a:r>
              <a:rPr lang="en-GB" sz="2800" dirty="0">
                <a:solidFill>
                  <a:srgbClr val="008000"/>
                </a:solidFill>
                <a:latin typeface="Muli"/>
              </a:rPr>
              <a:t>Green Zone:</a:t>
            </a:r>
            <a:r>
              <a:rPr lang="en-GB" sz="2800" dirty="0">
                <a:solidFill>
                  <a:srgbClr val="5D666F"/>
                </a:solidFill>
                <a:latin typeface="Muli"/>
              </a:rPr>
              <a:t> </a:t>
            </a:r>
            <a:r>
              <a:rPr lang="en-GB" sz="2800" dirty="0">
                <a:latin typeface="Muli"/>
              </a:rPr>
              <a:t>calm state of alertness; optimal level to learn; feels happy, calm, feeling okay, focused.</a:t>
            </a:r>
          </a:p>
          <a:p>
            <a:endParaRPr lang="en-GB" sz="2800" dirty="0">
              <a:latin typeface="Muli"/>
            </a:endParaRPr>
          </a:p>
          <a:p>
            <a:r>
              <a:rPr lang="en-GB" sz="2800" dirty="0">
                <a:solidFill>
                  <a:srgbClr val="FFCC00"/>
                </a:solidFill>
                <a:latin typeface="Muli"/>
              </a:rPr>
              <a:t>Yellow Zone:</a:t>
            </a:r>
            <a:r>
              <a:rPr lang="en-GB" sz="2800" dirty="0">
                <a:solidFill>
                  <a:srgbClr val="5D666F"/>
                </a:solidFill>
                <a:latin typeface="Muli"/>
              </a:rPr>
              <a:t> </a:t>
            </a:r>
            <a:r>
              <a:rPr lang="en-GB" sz="2800" dirty="0">
                <a:latin typeface="Muli"/>
              </a:rPr>
              <a:t>heightened state of alertness; elevated emotions; has some control; feels frustrated, worried, silly/wiggly, excited, loss of some control.</a:t>
            </a:r>
          </a:p>
          <a:p>
            <a:endParaRPr lang="en-GB" sz="2800" dirty="0">
              <a:latin typeface="Muli"/>
            </a:endParaRPr>
          </a:p>
          <a:p>
            <a:r>
              <a:rPr lang="en-GB" sz="2800" dirty="0">
                <a:solidFill>
                  <a:srgbClr val="FF0000"/>
                </a:solidFill>
                <a:latin typeface="Muli"/>
              </a:rPr>
              <a:t>Red Zone:</a:t>
            </a:r>
            <a:r>
              <a:rPr lang="en-GB" sz="2800" dirty="0">
                <a:solidFill>
                  <a:srgbClr val="5D666F"/>
                </a:solidFill>
                <a:latin typeface="Muli"/>
              </a:rPr>
              <a:t> </a:t>
            </a:r>
            <a:r>
              <a:rPr lang="en-GB" sz="2800" dirty="0">
                <a:latin typeface="Muli"/>
              </a:rPr>
              <a:t>heightened state of alertness and intense emotions; not an optimal level for learning; out of control; feels mad/angry, terrified, yelling/hitting, elated, out of control.</a:t>
            </a:r>
          </a:p>
        </p:txBody>
      </p:sp>
    </p:spTree>
    <p:extLst>
      <p:ext uri="{BB962C8B-B14F-4D97-AF65-F5344CB8AC3E}">
        <p14:creationId xmlns:p14="http://schemas.microsoft.com/office/powerpoint/2010/main" val="1703161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336571-F88E-4D5E-86A5-FBF2A849225B}"/>
              </a:ext>
            </a:extLst>
          </p:cNvPr>
          <p:cNvSpPr/>
          <p:nvPr/>
        </p:nvSpPr>
        <p:spPr>
          <a:xfrm>
            <a:off x="145774" y="709785"/>
            <a:ext cx="5261113" cy="5109091"/>
          </a:xfrm>
          <a:prstGeom prst="rect">
            <a:avLst/>
          </a:prstGeom>
        </p:spPr>
        <p:txBody>
          <a:bodyPr wrap="square">
            <a:spAutoFit/>
          </a:bodyPr>
          <a:lstStyle/>
          <a:p>
            <a:pPr marL="457200" indent="-457200">
              <a:buFont typeface="Arial" panose="020B0604020202020204" pitchFamily="34" charset="0"/>
              <a:buChar char="•"/>
            </a:pPr>
            <a:r>
              <a:rPr lang="en-GB" sz="2800" dirty="0">
                <a:latin typeface="Muli"/>
              </a:rPr>
              <a:t>We teach the children that everyone experiences all of the Zones. </a:t>
            </a:r>
          </a:p>
          <a:p>
            <a:pPr marL="457200" indent="-457200">
              <a:buFont typeface="Arial" panose="020B0604020202020204" pitchFamily="34" charset="0"/>
              <a:buChar char="•"/>
            </a:pPr>
            <a:r>
              <a:rPr lang="en-GB" sz="2800" dirty="0">
                <a:latin typeface="Muli"/>
              </a:rPr>
              <a:t>The Red and Yellow zones are not ‘bad’ or ‘naughty’ Zones. </a:t>
            </a:r>
          </a:p>
          <a:p>
            <a:pPr marL="457200" indent="-457200">
              <a:buFont typeface="Arial" panose="020B0604020202020204" pitchFamily="34" charset="0"/>
              <a:buChar char="•"/>
            </a:pPr>
            <a:r>
              <a:rPr lang="en-GB" sz="2800" dirty="0">
                <a:latin typeface="Muli"/>
              </a:rPr>
              <a:t>All of the Zones are expected at one time or another.  </a:t>
            </a:r>
          </a:p>
          <a:p>
            <a:pPr marL="457200" indent="-457200">
              <a:buFont typeface="Arial" panose="020B0604020202020204" pitchFamily="34" charset="0"/>
              <a:buChar char="•"/>
            </a:pPr>
            <a:r>
              <a:rPr lang="en-GB" sz="2800" dirty="0">
                <a:latin typeface="Muli"/>
              </a:rPr>
              <a:t>We show them that the Blue Zone, for example, is helpful when you are trying to fall asleep.</a:t>
            </a:r>
          </a:p>
          <a:p>
            <a:r>
              <a:rPr lang="en-GB" dirty="0">
                <a:solidFill>
                  <a:srgbClr val="5D666F"/>
                </a:solidFill>
                <a:latin typeface="Muli"/>
              </a:rPr>
              <a:t> </a:t>
            </a:r>
          </a:p>
        </p:txBody>
      </p:sp>
      <p:pic>
        <p:nvPicPr>
          <p:cNvPr id="3" name="Picture 2">
            <a:extLst>
              <a:ext uri="{FF2B5EF4-FFF2-40B4-BE49-F238E27FC236}">
                <a16:creationId xmlns:a16="http://schemas.microsoft.com/office/drawing/2014/main" id="{68A34ED7-30AF-4472-A92C-0AFA696B8734}"/>
              </a:ext>
            </a:extLst>
          </p:cNvPr>
          <p:cNvPicPr>
            <a:picLocks noChangeAspect="1"/>
          </p:cNvPicPr>
          <p:nvPr/>
        </p:nvPicPr>
        <p:blipFill>
          <a:blip r:embed="rId2"/>
          <a:stretch>
            <a:fillRect/>
          </a:stretch>
        </p:blipFill>
        <p:spPr>
          <a:xfrm>
            <a:off x="5612296" y="1344926"/>
            <a:ext cx="6296025" cy="4362450"/>
          </a:xfrm>
          <a:prstGeom prst="rect">
            <a:avLst/>
          </a:prstGeom>
        </p:spPr>
      </p:pic>
    </p:spTree>
    <p:extLst>
      <p:ext uri="{BB962C8B-B14F-4D97-AF65-F5344CB8AC3E}">
        <p14:creationId xmlns:p14="http://schemas.microsoft.com/office/powerpoint/2010/main" val="3654741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AE2A4ED-B66B-45E4-9906-CAD3EAC69AE0}"/>
              </a:ext>
            </a:extLst>
          </p:cNvPr>
          <p:cNvPicPr>
            <a:picLocks noChangeAspect="1"/>
          </p:cNvPicPr>
          <p:nvPr/>
        </p:nvPicPr>
        <p:blipFill>
          <a:blip r:embed="rId2"/>
          <a:stretch>
            <a:fillRect/>
          </a:stretch>
        </p:blipFill>
        <p:spPr>
          <a:xfrm>
            <a:off x="4619169" y="924566"/>
            <a:ext cx="7550161" cy="5262979"/>
          </a:xfrm>
          <a:prstGeom prst="rect">
            <a:avLst/>
          </a:prstGeom>
        </p:spPr>
      </p:pic>
      <p:sp>
        <p:nvSpPr>
          <p:cNvPr id="4" name="Rectangle 3">
            <a:extLst>
              <a:ext uri="{FF2B5EF4-FFF2-40B4-BE49-F238E27FC236}">
                <a16:creationId xmlns:a16="http://schemas.microsoft.com/office/drawing/2014/main" id="{1632A998-1F10-455E-9901-E7FC2BD077AA}"/>
              </a:ext>
            </a:extLst>
          </p:cNvPr>
          <p:cNvSpPr/>
          <p:nvPr/>
        </p:nvSpPr>
        <p:spPr>
          <a:xfrm>
            <a:off x="167930" y="797510"/>
            <a:ext cx="4221605" cy="5262979"/>
          </a:xfrm>
          <a:prstGeom prst="rect">
            <a:avLst/>
          </a:prstGeom>
        </p:spPr>
        <p:txBody>
          <a:bodyPr wrap="square">
            <a:spAutoFit/>
          </a:bodyPr>
          <a:lstStyle/>
          <a:p>
            <a:pPr marL="457200" lvl="0" indent="-457200">
              <a:buFont typeface="Arial" panose="020B0604020202020204" pitchFamily="34" charset="0"/>
              <a:buChar char="•"/>
            </a:pPr>
            <a:r>
              <a:rPr lang="en-GB" sz="2800" dirty="0">
                <a:solidFill>
                  <a:prstClr val="black"/>
                </a:solidFill>
                <a:latin typeface="Muli"/>
              </a:rPr>
              <a:t>We can’t change the way children feel BUT we can help them manage their feelings/states and behaviours. “It’s ok to be angry but it not ok to hit…..”</a:t>
            </a:r>
          </a:p>
          <a:p>
            <a:pPr marL="457200" lvl="0" indent="-457200">
              <a:buFont typeface="Arial" panose="020B0604020202020204" pitchFamily="34" charset="0"/>
              <a:buChar char="•"/>
            </a:pPr>
            <a:endParaRPr lang="en-GB" sz="2800" dirty="0">
              <a:solidFill>
                <a:prstClr val="black"/>
              </a:solidFill>
              <a:latin typeface="Muli"/>
            </a:endParaRPr>
          </a:p>
          <a:p>
            <a:pPr marL="457200" lvl="0" indent="-457200">
              <a:buFont typeface="Arial" panose="020B0604020202020204" pitchFamily="34" charset="0"/>
              <a:buChar char="•"/>
            </a:pPr>
            <a:r>
              <a:rPr lang="en-GB" sz="2800" dirty="0">
                <a:solidFill>
                  <a:prstClr val="black"/>
                </a:solidFill>
                <a:latin typeface="Muli"/>
              </a:rPr>
              <a:t>You can be in  more than one zone at a time for example sad AND angry.</a:t>
            </a:r>
          </a:p>
        </p:txBody>
      </p:sp>
    </p:spTree>
    <p:extLst>
      <p:ext uri="{BB962C8B-B14F-4D97-AF65-F5344CB8AC3E}">
        <p14:creationId xmlns:p14="http://schemas.microsoft.com/office/powerpoint/2010/main" val="2961958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2ED4E2-6E41-43B1-BA4A-AC3F96711932}"/>
              </a:ext>
            </a:extLst>
          </p:cNvPr>
          <p:cNvPicPr>
            <a:picLocks noChangeAspect="1"/>
          </p:cNvPicPr>
          <p:nvPr/>
        </p:nvPicPr>
        <p:blipFill>
          <a:blip r:embed="rId2"/>
          <a:stretch>
            <a:fillRect/>
          </a:stretch>
        </p:blipFill>
        <p:spPr>
          <a:xfrm>
            <a:off x="332754" y="256761"/>
            <a:ext cx="11377648" cy="6236804"/>
          </a:xfrm>
          <a:prstGeom prst="rect">
            <a:avLst/>
          </a:prstGeom>
        </p:spPr>
      </p:pic>
    </p:spTree>
    <p:extLst>
      <p:ext uri="{BB962C8B-B14F-4D97-AF65-F5344CB8AC3E}">
        <p14:creationId xmlns:p14="http://schemas.microsoft.com/office/powerpoint/2010/main" val="1803896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E6085E-2C1A-4256-954F-B71F6A90A29D}"/>
              </a:ext>
            </a:extLst>
          </p:cNvPr>
          <p:cNvSpPr/>
          <p:nvPr/>
        </p:nvSpPr>
        <p:spPr>
          <a:xfrm>
            <a:off x="318051" y="936010"/>
            <a:ext cx="4651514" cy="5447645"/>
          </a:xfrm>
          <a:prstGeom prst="rect">
            <a:avLst/>
          </a:prstGeom>
        </p:spPr>
        <p:txBody>
          <a:bodyPr wrap="square">
            <a:spAutoFit/>
          </a:bodyPr>
          <a:lstStyle/>
          <a:p>
            <a:r>
              <a:rPr lang="en-GB" sz="2400" dirty="0">
                <a:latin typeface="Century Gothic" panose="020B0502020202020204" pitchFamily="34" charset="0"/>
              </a:rPr>
              <a:t>This can help children evaluate how big or small problems really are. </a:t>
            </a:r>
          </a:p>
          <a:p>
            <a:r>
              <a:rPr lang="en-GB" sz="2400" dirty="0">
                <a:latin typeface="Century Gothic" panose="020B0502020202020204" pitchFamily="34" charset="0"/>
              </a:rPr>
              <a:t>The jars represent the problem and the balls represent the reaction. If a big problem arises, a big reaction is warranted. It fits.</a:t>
            </a:r>
          </a:p>
          <a:p>
            <a:endParaRPr lang="en-GB" sz="2400" dirty="0">
              <a:latin typeface="Century Gothic" panose="020B0502020202020204" pitchFamily="34" charset="0"/>
            </a:endParaRPr>
          </a:p>
          <a:p>
            <a:r>
              <a:rPr lang="en-GB" sz="2400" dirty="0">
                <a:latin typeface="Century Gothic" panose="020B0502020202020204" pitchFamily="34" charset="0"/>
              </a:rPr>
              <a:t>They can also see what happens if the reactions don’t fit the problem.</a:t>
            </a:r>
          </a:p>
          <a:p>
            <a:endParaRPr lang="en-GB" sz="2400" dirty="0">
              <a:latin typeface="Century Gothic" panose="020B0502020202020204" pitchFamily="34" charset="0"/>
            </a:endParaRPr>
          </a:p>
          <a:p>
            <a:br>
              <a:rPr lang="en-GB" dirty="0"/>
            </a:br>
            <a:endParaRPr lang="en-GB" dirty="0"/>
          </a:p>
        </p:txBody>
      </p:sp>
      <p:pic>
        <p:nvPicPr>
          <p:cNvPr id="3" name="Picture 2">
            <a:extLst>
              <a:ext uri="{FF2B5EF4-FFF2-40B4-BE49-F238E27FC236}">
                <a16:creationId xmlns:a16="http://schemas.microsoft.com/office/drawing/2014/main" id="{E637792A-22D7-4BEB-8184-9913A2FDA2F9}"/>
              </a:ext>
            </a:extLst>
          </p:cNvPr>
          <p:cNvPicPr>
            <a:picLocks noChangeAspect="1"/>
          </p:cNvPicPr>
          <p:nvPr/>
        </p:nvPicPr>
        <p:blipFill>
          <a:blip r:embed="rId2"/>
          <a:stretch>
            <a:fillRect/>
          </a:stretch>
        </p:blipFill>
        <p:spPr>
          <a:xfrm>
            <a:off x="5121095" y="936010"/>
            <a:ext cx="2979124" cy="3972165"/>
          </a:xfrm>
          <a:prstGeom prst="rect">
            <a:avLst/>
          </a:prstGeom>
        </p:spPr>
      </p:pic>
      <p:pic>
        <p:nvPicPr>
          <p:cNvPr id="4" name="Picture 3">
            <a:extLst>
              <a:ext uri="{FF2B5EF4-FFF2-40B4-BE49-F238E27FC236}">
                <a16:creationId xmlns:a16="http://schemas.microsoft.com/office/drawing/2014/main" id="{F320EFA0-CC22-46CF-9FE0-BF29ECF7CCCD}"/>
              </a:ext>
            </a:extLst>
          </p:cNvPr>
          <p:cNvPicPr>
            <a:picLocks noChangeAspect="1"/>
          </p:cNvPicPr>
          <p:nvPr/>
        </p:nvPicPr>
        <p:blipFill>
          <a:blip r:embed="rId3"/>
          <a:stretch>
            <a:fillRect/>
          </a:stretch>
        </p:blipFill>
        <p:spPr>
          <a:xfrm>
            <a:off x="8680080" y="2726464"/>
            <a:ext cx="2962825" cy="3948890"/>
          </a:xfrm>
          <a:prstGeom prst="rect">
            <a:avLst/>
          </a:prstGeom>
        </p:spPr>
      </p:pic>
      <p:sp>
        <p:nvSpPr>
          <p:cNvPr id="5" name="Rectangle 4">
            <a:extLst>
              <a:ext uri="{FF2B5EF4-FFF2-40B4-BE49-F238E27FC236}">
                <a16:creationId xmlns:a16="http://schemas.microsoft.com/office/drawing/2014/main" id="{3462ADDF-31BF-4212-A028-87A64690220E}"/>
              </a:ext>
            </a:extLst>
          </p:cNvPr>
          <p:cNvSpPr/>
          <p:nvPr/>
        </p:nvSpPr>
        <p:spPr>
          <a:xfrm>
            <a:off x="4588732" y="141475"/>
            <a:ext cx="2351926" cy="523220"/>
          </a:xfrm>
          <a:prstGeom prst="rect">
            <a:avLst/>
          </a:prstGeom>
        </p:spPr>
        <p:txBody>
          <a:bodyPr wrap="none">
            <a:spAutoFit/>
          </a:bodyPr>
          <a:lstStyle/>
          <a:p>
            <a:pPr lvl="0" algn="ctr"/>
            <a:r>
              <a:rPr lang="en-GB" sz="2800" b="1" u="sng" dirty="0">
                <a:solidFill>
                  <a:srgbClr val="000080"/>
                </a:solidFill>
                <a:latin typeface="Century Gothic" panose="020B0502020202020204" pitchFamily="34" charset="0"/>
              </a:rPr>
              <a:t>Thinking tool</a:t>
            </a:r>
          </a:p>
        </p:txBody>
      </p:sp>
    </p:spTree>
    <p:extLst>
      <p:ext uri="{BB962C8B-B14F-4D97-AF65-F5344CB8AC3E}">
        <p14:creationId xmlns:p14="http://schemas.microsoft.com/office/powerpoint/2010/main" val="3175888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F60ED65-FDE2-4984-A66A-FF42C31FCA20}"/>
              </a:ext>
            </a:extLst>
          </p:cNvPr>
          <p:cNvPicPr>
            <a:picLocks noChangeAspect="1"/>
          </p:cNvPicPr>
          <p:nvPr/>
        </p:nvPicPr>
        <p:blipFill>
          <a:blip r:embed="rId2"/>
          <a:stretch>
            <a:fillRect/>
          </a:stretch>
        </p:blipFill>
        <p:spPr>
          <a:xfrm>
            <a:off x="2353089" y="0"/>
            <a:ext cx="5969276" cy="6696489"/>
          </a:xfrm>
          <a:prstGeom prst="rect">
            <a:avLst/>
          </a:prstGeom>
        </p:spPr>
      </p:pic>
    </p:spTree>
    <p:extLst>
      <p:ext uri="{BB962C8B-B14F-4D97-AF65-F5344CB8AC3E}">
        <p14:creationId xmlns:p14="http://schemas.microsoft.com/office/powerpoint/2010/main" val="262541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788A2A1-ACF7-4262-8D38-0A6DC4AA87F7}"/>
              </a:ext>
            </a:extLst>
          </p:cNvPr>
          <p:cNvPicPr>
            <a:picLocks noChangeAspect="1"/>
          </p:cNvPicPr>
          <p:nvPr/>
        </p:nvPicPr>
        <p:blipFill>
          <a:blip r:embed="rId2"/>
          <a:stretch>
            <a:fillRect/>
          </a:stretch>
        </p:blipFill>
        <p:spPr>
          <a:xfrm>
            <a:off x="345610" y="1603720"/>
            <a:ext cx="11124451" cy="4213984"/>
          </a:xfrm>
          <a:prstGeom prst="rect">
            <a:avLst/>
          </a:prstGeom>
        </p:spPr>
      </p:pic>
      <p:sp>
        <p:nvSpPr>
          <p:cNvPr id="3" name="Rectangle 2">
            <a:extLst>
              <a:ext uri="{FF2B5EF4-FFF2-40B4-BE49-F238E27FC236}">
                <a16:creationId xmlns:a16="http://schemas.microsoft.com/office/drawing/2014/main" id="{1B877EF0-A73B-435D-9DE4-A795C4C47B0C}"/>
              </a:ext>
            </a:extLst>
          </p:cNvPr>
          <p:cNvSpPr/>
          <p:nvPr/>
        </p:nvSpPr>
        <p:spPr>
          <a:xfrm>
            <a:off x="3986546" y="543460"/>
            <a:ext cx="3688831" cy="523220"/>
          </a:xfrm>
          <a:prstGeom prst="rect">
            <a:avLst/>
          </a:prstGeom>
        </p:spPr>
        <p:txBody>
          <a:bodyPr wrap="none">
            <a:spAutoFit/>
          </a:bodyPr>
          <a:lstStyle/>
          <a:p>
            <a:pPr lvl="0" algn="ctr"/>
            <a:r>
              <a:rPr lang="en-GB" sz="2800" b="1" u="sng" dirty="0">
                <a:solidFill>
                  <a:srgbClr val="000080"/>
                </a:solidFill>
                <a:latin typeface="Century Gothic" panose="020B0502020202020204" pitchFamily="34" charset="0"/>
              </a:rPr>
              <a:t>Calming techniques</a:t>
            </a:r>
          </a:p>
        </p:txBody>
      </p:sp>
    </p:spTree>
    <p:extLst>
      <p:ext uri="{BB962C8B-B14F-4D97-AF65-F5344CB8AC3E}">
        <p14:creationId xmlns:p14="http://schemas.microsoft.com/office/powerpoint/2010/main" val="3169794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A3575EF-90DD-4771-B997-3A06C9D90EF3}"/>
              </a:ext>
            </a:extLst>
          </p:cNvPr>
          <p:cNvPicPr>
            <a:picLocks noChangeAspect="1"/>
          </p:cNvPicPr>
          <p:nvPr/>
        </p:nvPicPr>
        <p:blipFill>
          <a:blip r:embed="rId2"/>
          <a:stretch>
            <a:fillRect/>
          </a:stretch>
        </p:blipFill>
        <p:spPr>
          <a:xfrm>
            <a:off x="645008" y="589929"/>
            <a:ext cx="5159444" cy="5420381"/>
          </a:xfrm>
          <a:prstGeom prst="rect">
            <a:avLst/>
          </a:prstGeom>
        </p:spPr>
      </p:pic>
      <p:pic>
        <p:nvPicPr>
          <p:cNvPr id="3" name="Picture 2">
            <a:extLst>
              <a:ext uri="{FF2B5EF4-FFF2-40B4-BE49-F238E27FC236}">
                <a16:creationId xmlns:a16="http://schemas.microsoft.com/office/drawing/2014/main" id="{9F37259C-071A-4F8E-A0C5-D4657AE759C5}"/>
              </a:ext>
            </a:extLst>
          </p:cNvPr>
          <p:cNvPicPr>
            <a:picLocks noChangeAspect="1"/>
          </p:cNvPicPr>
          <p:nvPr/>
        </p:nvPicPr>
        <p:blipFill>
          <a:blip r:embed="rId3"/>
          <a:stretch>
            <a:fillRect/>
          </a:stretch>
        </p:blipFill>
        <p:spPr>
          <a:xfrm>
            <a:off x="6242619" y="106018"/>
            <a:ext cx="4848606" cy="6858000"/>
          </a:xfrm>
          <a:prstGeom prst="rect">
            <a:avLst/>
          </a:prstGeom>
        </p:spPr>
      </p:pic>
    </p:spTree>
    <p:extLst>
      <p:ext uri="{BB962C8B-B14F-4D97-AF65-F5344CB8AC3E}">
        <p14:creationId xmlns:p14="http://schemas.microsoft.com/office/powerpoint/2010/main" val="1672064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000A001-84F4-49C7-BBB9-FAEBAB6ECA23}"/>
              </a:ext>
            </a:extLst>
          </p:cNvPr>
          <p:cNvSpPr/>
          <p:nvPr/>
        </p:nvSpPr>
        <p:spPr>
          <a:xfrm>
            <a:off x="589721" y="365965"/>
            <a:ext cx="11012557" cy="6370975"/>
          </a:xfrm>
          <a:prstGeom prst="rect">
            <a:avLst/>
          </a:prstGeom>
        </p:spPr>
        <p:txBody>
          <a:bodyPr wrap="square">
            <a:spAutoFit/>
          </a:bodyPr>
          <a:lstStyle/>
          <a:p>
            <a:pPr lvl="0" algn="ctr"/>
            <a:r>
              <a:rPr lang="en-GB" sz="2400" b="1" u="sng" dirty="0">
                <a:solidFill>
                  <a:srgbClr val="000000"/>
                </a:solidFill>
                <a:latin typeface="Century Gothic" panose="020B0502020202020204" pitchFamily="34" charset="0"/>
              </a:rPr>
              <a:t>How can I support the Zones of Regulation?</a:t>
            </a:r>
          </a:p>
          <a:p>
            <a:pPr lvl="0"/>
            <a:endParaRPr lang="en-GB" sz="2400" dirty="0">
              <a:solidFill>
                <a:srgbClr val="000000"/>
              </a:solidFill>
              <a:latin typeface="Century Gothic" panose="020B0502020202020204" pitchFamily="34" charset="0"/>
            </a:endParaRPr>
          </a:p>
          <a:p>
            <a:pPr marL="342900" lvl="0" indent="-342900">
              <a:buFont typeface="Arial" panose="020B0604020202020204" pitchFamily="34" charset="0"/>
              <a:buChar char="•"/>
            </a:pPr>
            <a:r>
              <a:rPr lang="en-GB" sz="2400" dirty="0">
                <a:solidFill>
                  <a:srgbClr val="000000"/>
                </a:solidFill>
                <a:latin typeface="Century Gothic" panose="020B0502020202020204" pitchFamily="34" charset="0"/>
              </a:rPr>
              <a:t>Identify your own feelings using Zones language in front of your child. </a:t>
            </a:r>
            <a:r>
              <a:rPr lang="en-GB" sz="2400" dirty="0" err="1">
                <a:solidFill>
                  <a:srgbClr val="0070C0"/>
                </a:solidFill>
                <a:latin typeface="Century Gothic" panose="020B0502020202020204" pitchFamily="34" charset="0"/>
              </a:rPr>
              <a:t>Eg</a:t>
            </a:r>
            <a:r>
              <a:rPr lang="en-GB" sz="2400" dirty="0">
                <a:solidFill>
                  <a:srgbClr val="0070C0"/>
                </a:solidFill>
                <a:latin typeface="Century Gothic" panose="020B0502020202020204" pitchFamily="34" charset="0"/>
              </a:rPr>
              <a:t> “I’m frustrated, I am in the yellow zone”</a:t>
            </a:r>
          </a:p>
          <a:p>
            <a:pPr marL="342900" lvl="0" indent="-342900">
              <a:buFont typeface="Arial" panose="020B0604020202020204" pitchFamily="34" charset="0"/>
              <a:buChar char="•"/>
            </a:pPr>
            <a:endParaRPr lang="en-GB" sz="2400" dirty="0">
              <a:solidFill>
                <a:srgbClr val="000000"/>
              </a:solidFill>
              <a:latin typeface="Century Gothic" panose="020B0502020202020204" pitchFamily="34" charset="0"/>
            </a:endParaRPr>
          </a:p>
          <a:p>
            <a:pPr marL="342900" lvl="0" indent="-342900">
              <a:buFont typeface="Arial" panose="020B0604020202020204" pitchFamily="34" charset="0"/>
              <a:buChar char="•"/>
            </a:pPr>
            <a:r>
              <a:rPr lang="en-GB" sz="2400" dirty="0">
                <a:solidFill>
                  <a:srgbClr val="000000"/>
                </a:solidFill>
                <a:latin typeface="Century Gothic" panose="020B0502020202020204" pitchFamily="34" charset="0"/>
              </a:rPr>
              <a:t>Provide positive reinforcement when your child is in the Green zone and if they make efforts to stay in the Green zone. </a:t>
            </a:r>
            <a:r>
              <a:rPr lang="en-GB" sz="2400" dirty="0" err="1">
                <a:solidFill>
                  <a:srgbClr val="0070C0"/>
                </a:solidFill>
                <a:latin typeface="Century Gothic" panose="020B0502020202020204" pitchFamily="34" charset="0"/>
              </a:rPr>
              <a:t>Eg</a:t>
            </a:r>
            <a:r>
              <a:rPr lang="en-GB" sz="2400" dirty="0">
                <a:solidFill>
                  <a:srgbClr val="0070C0"/>
                </a:solidFill>
                <a:latin typeface="Century Gothic" panose="020B0502020202020204" pitchFamily="34" charset="0"/>
              </a:rPr>
              <a:t> “ I can see you are working really hard to stay in the Green Zone by…)</a:t>
            </a:r>
          </a:p>
          <a:p>
            <a:pPr marL="342900" lvl="0" indent="-342900">
              <a:buFont typeface="Arial" panose="020B0604020202020204" pitchFamily="34" charset="0"/>
              <a:buChar char="•"/>
            </a:pPr>
            <a:endParaRPr lang="en-GB" sz="2400" dirty="0">
              <a:solidFill>
                <a:srgbClr val="000000"/>
              </a:solidFill>
              <a:latin typeface="Century Gothic" panose="020B0502020202020204" pitchFamily="34" charset="0"/>
            </a:endParaRPr>
          </a:p>
          <a:p>
            <a:pPr marL="342900" lvl="0" indent="-342900">
              <a:buFont typeface="Arial" panose="020B0604020202020204" pitchFamily="34" charset="0"/>
              <a:buChar char="•"/>
            </a:pPr>
            <a:r>
              <a:rPr lang="en-GB" sz="2400" dirty="0">
                <a:solidFill>
                  <a:srgbClr val="000000"/>
                </a:solidFill>
                <a:latin typeface="Century Gothic" panose="020B0502020202020204" pitchFamily="34" charset="0"/>
              </a:rPr>
              <a:t>Talk about what tool you will use to be in the appropriate Zone. </a:t>
            </a:r>
            <a:r>
              <a:rPr lang="en-GB" sz="2400" dirty="0" err="1">
                <a:solidFill>
                  <a:srgbClr val="0070C0"/>
                </a:solidFill>
                <a:latin typeface="Century Gothic" panose="020B0502020202020204" pitchFamily="34" charset="0"/>
              </a:rPr>
              <a:t>Eg</a:t>
            </a:r>
            <a:r>
              <a:rPr lang="en-GB" sz="2400" dirty="0">
                <a:solidFill>
                  <a:srgbClr val="0070C0"/>
                </a:solidFill>
                <a:latin typeface="Century Gothic" panose="020B0502020202020204" pitchFamily="34" charset="0"/>
              </a:rPr>
              <a:t> </a:t>
            </a:r>
          </a:p>
          <a:p>
            <a:pPr lvl="0"/>
            <a:r>
              <a:rPr lang="en-GB" sz="2400" dirty="0">
                <a:solidFill>
                  <a:srgbClr val="0070C0"/>
                </a:solidFill>
                <a:latin typeface="Century Gothic" panose="020B0502020202020204" pitchFamily="34" charset="0"/>
              </a:rPr>
              <a:t>“ I’m going to go for a walk I need to get to the Green Zone.</a:t>
            </a:r>
          </a:p>
          <a:p>
            <a:pPr marL="342900" lvl="0" indent="-342900">
              <a:buFont typeface="Arial" panose="020B0604020202020204" pitchFamily="34" charset="0"/>
              <a:buChar char="•"/>
            </a:pPr>
            <a:endParaRPr lang="en-GB" sz="2400" dirty="0">
              <a:solidFill>
                <a:srgbClr val="000000"/>
              </a:solidFill>
              <a:latin typeface="Century Gothic" panose="020B0502020202020204" pitchFamily="34" charset="0"/>
            </a:endParaRPr>
          </a:p>
          <a:p>
            <a:pPr marL="342900" lvl="0" indent="-342900">
              <a:buFont typeface="Arial" panose="020B0604020202020204" pitchFamily="34" charset="0"/>
              <a:buChar char="•"/>
            </a:pPr>
            <a:r>
              <a:rPr lang="en-GB" sz="2400" dirty="0">
                <a:solidFill>
                  <a:srgbClr val="000000"/>
                </a:solidFill>
                <a:latin typeface="Century Gothic" panose="020B0502020202020204" pitchFamily="34" charset="0"/>
              </a:rPr>
              <a:t>Label what Zones your child may be in. </a:t>
            </a:r>
            <a:r>
              <a:rPr lang="en-GB" sz="2400" dirty="0" err="1">
                <a:solidFill>
                  <a:srgbClr val="000000"/>
                </a:solidFill>
                <a:latin typeface="Century Gothic" panose="020B0502020202020204" pitchFamily="34" charset="0"/>
              </a:rPr>
              <a:t>Eg</a:t>
            </a:r>
            <a:r>
              <a:rPr lang="en-GB" sz="2400" dirty="0">
                <a:solidFill>
                  <a:srgbClr val="000000"/>
                </a:solidFill>
                <a:latin typeface="Century Gothic" panose="020B0502020202020204" pitchFamily="34" charset="0"/>
              </a:rPr>
              <a:t> </a:t>
            </a:r>
            <a:r>
              <a:rPr lang="en-GB" sz="2400" dirty="0">
                <a:solidFill>
                  <a:srgbClr val="0070C0"/>
                </a:solidFill>
                <a:latin typeface="Century Gothic" panose="020B0502020202020204" pitchFamily="34" charset="0"/>
              </a:rPr>
              <a:t>“ You look sleepy, are you in the blue zone?”</a:t>
            </a:r>
          </a:p>
          <a:p>
            <a:pPr marL="342900" lvl="0" indent="-342900">
              <a:buFont typeface="Arial" panose="020B0604020202020204" pitchFamily="34" charset="0"/>
              <a:buChar char="•"/>
            </a:pPr>
            <a:endParaRPr lang="en-GB" sz="2400" dirty="0">
              <a:solidFill>
                <a:srgbClr val="000000"/>
              </a:solidFill>
              <a:latin typeface="Century Gothic" panose="020B0502020202020204" pitchFamily="34" charset="0"/>
            </a:endParaRPr>
          </a:p>
          <a:p>
            <a:pPr marL="342900" lvl="0" indent="-342900">
              <a:buFont typeface="Arial" panose="020B0604020202020204" pitchFamily="34" charset="0"/>
              <a:buChar char="•"/>
            </a:pPr>
            <a:r>
              <a:rPr lang="en-GB" sz="2400" dirty="0">
                <a:solidFill>
                  <a:srgbClr val="000000"/>
                </a:solidFill>
                <a:latin typeface="Century Gothic" panose="020B0502020202020204" pitchFamily="34" charset="0"/>
              </a:rPr>
              <a:t>Create tools your child can use at home to support the Zones,</a:t>
            </a:r>
          </a:p>
          <a:p>
            <a:pPr marL="342900" lvl="0" indent="-342900">
              <a:buFont typeface="Arial" panose="020B0604020202020204" pitchFamily="34" charset="0"/>
              <a:buChar char="•"/>
            </a:pPr>
            <a:endParaRPr lang="en-GB" sz="2400" dirty="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1312027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1305C1-434C-48FF-8499-E37AC233F147}"/>
              </a:ext>
            </a:extLst>
          </p:cNvPr>
          <p:cNvSpPr/>
          <p:nvPr/>
        </p:nvSpPr>
        <p:spPr>
          <a:xfrm>
            <a:off x="331304" y="338798"/>
            <a:ext cx="11237844" cy="6001643"/>
          </a:xfrm>
          <a:prstGeom prst="rect">
            <a:avLst/>
          </a:prstGeom>
        </p:spPr>
        <p:txBody>
          <a:bodyPr wrap="square">
            <a:spAutoFit/>
          </a:bodyPr>
          <a:lstStyle/>
          <a:p>
            <a:pPr algn="ctr"/>
            <a:r>
              <a:rPr lang="en-GB" sz="2400" b="1" u="sng" dirty="0">
                <a:solidFill>
                  <a:srgbClr val="000000"/>
                </a:solidFill>
                <a:latin typeface="Century Gothic" panose="020B0502020202020204" pitchFamily="34" charset="0"/>
              </a:rPr>
              <a:t>Common questions on the Zones of Regulation </a:t>
            </a:r>
            <a:endParaRPr lang="en-GB" sz="2400" u="sng" dirty="0">
              <a:solidFill>
                <a:srgbClr val="000000"/>
              </a:solidFill>
              <a:latin typeface="Century Gothic" panose="020B0502020202020204" pitchFamily="34" charset="0"/>
            </a:endParaRPr>
          </a:p>
          <a:p>
            <a:endParaRPr lang="en-GB" b="1" dirty="0">
              <a:solidFill>
                <a:srgbClr val="7030A0"/>
              </a:solidFill>
              <a:latin typeface="Century Gothic" panose="020B0502020202020204" pitchFamily="34" charset="0"/>
            </a:endParaRPr>
          </a:p>
          <a:p>
            <a:r>
              <a:rPr lang="en-GB" b="1" dirty="0">
                <a:solidFill>
                  <a:srgbClr val="7030A0"/>
                </a:solidFill>
                <a:latin typeface="Century Gothic" panose="020B0502020202020204" pitchFamily="34" charset="0"/>
              </a:rPr>
              <a:t>Can my child be in more than one zone at the same time? </a:t>
            </a:r>
          </a:p>
          <a:p>
            <a:r>
              <a:rPr lang="en-GB" dirty="0">
                <a:solidFill>
                  <a:srgbClr val="000000"/>
                </a:solidFill>
                <a:latin typeface="Century Gothic" panose="020B0502020202020204" pitchFamily="34" charset="0"/>
              </a:rPr>
              <a:t>Yes. Your child may feel tired (blue zone) because they did not get enough sleep, and anxious (yellow zone) because they are worried about an activity at school. </a:t>
            </a:r>
          </a:p>
          <a:p>
            <a:r>
              <a:rPr lang="en-GB" dirty="0">
                <a:solidFill>
                  <a:srgbClr val="000000"/>
                </a:solidFill>
                <a:latin typeface="Century Gothic" panose="020B0502020202020204" pitchFamily="34" charset="0"/>
              </a:rPr>
              <a:t>Listing more than one Zone reflects a good sense of personal feelings and alertness levels. </a:t>
            </a:r>
          </a:p>
          <a:p>
            <a:endParaRPr lang="en-GB" dirty="0">
              <a:solidFill>
                <a:srgbClr val="000000"/>
              </a:solidFill>
              <a:latin typeface="Century Gothic" panose="020B0502020202020204" pitchFamily="34" charset="0"/>
            </a:endParaRPr>
          </a:p>
          <a:p>
            <a:r>
              <a:rPr lang="en-GB" b="1" dirty="0">
                <a:solidFill>
                  <a:srgbClr val="7030A0"/>
                </a:solidFill>
                <a:latin typeface="Century Gothic" panose="020B0502020202020204" pitchFamily="34" charset="0"/>
              </a:rPr>
              <a:t>Should children be punished for being in the RED Zone? </a:t>
            </a:r>
          </a:p>
          <a:p>
            <a:r>
              <a:rPr lang="en-GB" dirty="0">
                <a:solidFill>
                  <a:srgbClr val="000000"/>
                </a:solidFill>
                <a:latin typeface="Century Gothic" panose="020B0502020202020204" pitchFamily="34" charset="0"/>
              </a:rPr>
              <a:t>It’s best for children to experience the natural consequences of being in the RED zone. If a child’s actions/choices hurt someone or destroys property, they need to repair the relationship and take responsibility for the mess they create. </a:t>
            </a:r>
          </a:p>
          <a:p>
            <a:r>
              <a:rPr lang="en-GB" dirty="0">
                <a:solidFill>
                  <a:srgbClr val="000000"/>
                </a:solidFill>
                <a:latin typeface="Century Gothic" panose="020B0502020202020204" pitchFamily="34" charset="0"/>
              </a:rPr>
              <a:t>Once the child has calmed down, use the experience as a learning opportunity to process what the child would do differently next time. </a:t>
            </a:r>
          </a:p>
          <a:p>
            <a:endParaRPr lang="en-GB" dirty="0">
              <a:solidFill>
                <a:srgbClr val="000000"/>
              </a:solidFill>
              <a:latin typeface="Century Gothic" panose="020B0502020202020204" pitchFamily="34" charset="0"/>
            </a:endParaRPr>
          </a:p>
          <a:p>
            <a:r>
              <a:rPr lang="en-GB" b="1" dirty="0">
                <a:solidFill>
                  <a:srgbClr val="7030A0"/>
                </a:solidFill>
                <a:latin typeface="Century Gothic" panose="020B0502020202020204" pitchFamily="34" charset="0"/>
              </a:rPr>
              <a:t>Can you look like one Zone on the outside and feel like you are in another Zone on the inside? </a:t>
            </a:r>
          </a:p>
          <a:p>
            <a:r>
              <a:rPr lang="en-GB" dirty="0">
                <a:solidFill>
                  <a:srgbClr val="000000"/>
                </a:solidFill>
                <a:latin typeface="Century Gothic" panose="020B0502020202020204" pitchFamily="34" charset="0"/>
              </a:rPr>
              <a:t>Yes. Many of us “disguise” our Zone to match social expectations. We use the expression “put on a happy face” or mask the emotion so other people will have good thoughts about us. Parents often say that their children “lose it” and goes into the Red Zone as soon as they get home. This is because children are increasing their awareness of their peers and expectations when in the classroom. They make every effort to keep it together at school to stay in the Green Zone. Home is when they feel safe to let it all out. </a:t>
            </a:r>
            <a:endParaRPr lang="en-GB" dirty="0">
              <a:latin typeface="Century Gothic" panose="020B0502020202020204" pitchFamily="34" charset="0"/>
            </a:endParaRPr>
          </a:p>
        </p:txBody>
      </p:sp>
    </p:spTree>
    <p:extLst>
      <p:ext uri="{BB962C8B-B14F-4D97-AF65-F5344CB8AC3E}">
        <p14:creationId xmlns:p14="http://schemas.microsoft.com/office/powerpoint/2010/main" val="25133929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1106</Words>
  <Application>Microsoft Office PowerPoint</Application>
  <PresentationFormat>Widescreen</PresentationFormat>
  <Paragraphs>97</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Calibri Light</vt:lpstr>
      <vt:lpstr>Century Gothic</vt:lpstr>
      <vt:lpstr>Muli</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McArdle</dc:creator>
  <cp:lastModifiedBy>Amanda McArdle</cp:lastModifiedBy>
  <cp:revision>19</cp:revision>
  <dcterms:created xsi:type="dcterms:W3CDTF">2022-11-08T10:33:42Z</dcterms:created>
  <dcterms:modified xsi:type="dcterms:W3CDTF">2022-11-09T19:19:43Z</dcterms:modified>
</cp:coreProperties>
</file>